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6"/>
    <p:sldMasterId id="2147483670" r:id="rId7"/>
    <p:sldMasterId id="2147483704" r:id="rId8"/>
    <p:sldMasterId id="2147483716" r:id="rId9"/>
    <p:sldMasterId id="2147483732" r:id="rId10"/>
    <p:sldMasterId id="2147483757" r:id="rId11"/>
  </p:sldMasterIdLst>
  <p:notesMasterIdLst>
    <p:notesMasterId r:id="rId152"/>
  </p:notesMasterIdLst>
  <p:sldIdLst>
    <p:sldId id="331" r:id="rId12"/>
    <p:sldId id="292" r:id="rId13"/>
    <p:sldId id="259" r:id="rId14"/>
    <p:sldId id="327" r:id="rId15"/>
    <p:sldId id="328" r:id="rId16"/>
    <p:sldId id="311" r:id="rId17"/>
    <p:sldId id="272" r:id="rId18"/>
    <p:sldId id="294" r:id="rId19"/>
    <p:sldId id="299" r:id="rId20"/>
    <p:sldId id="296" r:id="rId21"/>
    <p:sldId id="298" r:id="rId22"/>
    <p:sldId id="297" r:id="rId23"/>
    <p:sldId id="305" r:id="rId24"/>
    <p:sldId id="295" r:id="rId25"/>
    <p:sldId id="301" r:id="rId26"/>
    <p:sldId id="302" r:id="rId27"/>
    <p:sldId id="306" r:id="rId28"/>
    <p:sldId id="318" r:id="rId29"/>
    <p:sldId id="303"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83" r:id="rId57"/>
    <p:sldId id="384" r:id="rId58"/>
    <p:sldId id="385" r:id="rId59"/>
    <p:sldId id="386" r:id="rId60"/>
    <p:sldId id="387" r:id="rId61"/>
    <p:sldId id="388" r:id="rId62"/>
    <p:sldId id="389" r:id="rId63"/>
    <p:sldId id="390" r:id="rId64"/>
    <p:sldId id="391" r:id="rId65"/>
    <p:sldId id="392" r:id="rId66"/>
    <p:sldId id="393" r:id="rId67"/>
    <p:sldId id="394" r:id="rId68"/>
    <p:sldId id="395" r:id="rId69"/>
    <p:sldId id="396" r:id="rId70"/>
    <p:sldId id="397" r:id="rId71"/>
    <p:sldId id="398" r:id="rId72"/>
    <p:sldId id="399" r:id="rId73"/>
    <p:sldId id="400" r:id="rId74"/>
    <p:sldId id="401" r:id="rId75"/>
    <p:sldId id="402" r:id="rId76"/>
    <p:sldId id="403" r:id="rId77"/>
    <p:sldId id="404" r:id="rId78"/>
    <p:sldId id="405" r:id="rId79"/>
    <p:sldId id="406" r:id="rId80"/>
    <p:sldId id="407" r:id="rId81"/>
    <p:sldId id="408" r:id="rId82"/>
    <p:sldId id="409" r:id="rId83"/>
    <p:sldId id="410" r:id="rId84"/>
    <p:sldId id="411" r:id="rId85"/>
    <p:sldId id="412" r:id="rId86"/>
    <p:sldId id="413" r:id="rId87"/>
    <p:sldId id="414" r:id="rId88"/>
    <p:sldId id="415" r:id="rId89"/>
    <p:sldId id="416" r:id="rId90"/>
    <p:sldId id="417" r:id="rId91"/>
    <p:sldId id="418" r:id="rId92"/>
    <p:sldId id="419" r:id="rId93"/>
    <p:sldId id="420" r:id="rId94"/>
    <p:sldId id="421" r:id="rId95"/>
    <p:sldId id="422" r:id="rId96"/>
    <p:sldId id="423" r:id="rId97"/>
    <p:sldId id="424" r:id="rId98"/>
    <p:sldId id="425" r:id="rId99"/>
    <p:sldId id="426" r:id="rId100"/>
    <p:sldId id="427" r:id="rId101"/>
    <p:sldId id="428" r:id="rId102"/>
    <p:sldId id="429" r:id="rId103"/>
    <p:sldId id="430" r:id="rId104"/>
    <p:sldId id="431" r:id="rId105"/>
    <p:sldId id="432" r:id="rId106"/>
    <p:sldId id="433" r:id="rId107"/>
    <p:sldId id="489" r:id="rId108"/>
    <p:sldId id="434" r:id="rId109"/>
    <p:sldId id="435" r:id="rId110"/>
    <p:sldId id="436" r:id="rId111"/>
    <p:sldId id="437" r:id="rId112"/>
    <p:sldId id="438" r:id="rId113"/>
    <p:sldId id="439" r:id="rId114"/>
    <p:sldId id="440" r:id="rId115"/>
    <p:sldId id="441" r:id="rId116"/>
    <p:sldId id="442" r:id="rId117"/>
    <p:sldId id="443" r:id="rId118"/>
    <p:sldId id="444" r:id="rId119"/>
    <p:sldId id="445" r:id="rId120"/>
    <p:sldId id="446" r:id="rId121"/>
    <p:sldId id="447" r:id="rId122"/>
    <p:sldId id="448" r:id="rId123"/>
    <p:sldId id="449" r:id="rId124"/>
    <p:sldId id="450" r:id="rId125"/>
    <p:sldId id="451" r:id="rId126"/>
    <p:sldId id="452" r:id="rId127"/>
    <p:sldId id="453" r:id="rId128"/>
    <p:sldId id="454" r:id="rId129"/>
    <p:sldId id="455" r:id="rId130"/>
    <p:sldId id="456" r:id="rId131"/>
    <p:sldId id="457" r:id="rId132"/>
    <p:sldId id="458" r:id="rId133"/>
    <p:sldId id="459" r:id="rId134"/>
    <p:sldId id="460" r:id="rId135"/>
    <p:sldId id="461" r:id="rId136"/>
    <p:sldId id="462" r:id="rId137"/>
    <p:sldId id="463" r:id="rId138"/>
    <p:sldId id="464" r:id="rId139"/>
    <p:sldId id="465" r:id="rId140"/>
    <p:sldId id="466" r:id="rId141"/>
    <p:sldId id="467" r:id="rId142"/>
    <p:sldId id="468" r:id="rId143"/>
    <p:sldId id="469" r:id="rId144"/>
    <p:sldId id="470" r:id="rId145"/>
    <p:sldId id="471" r:id="rId146"/>
    <p:sldId id="472" r:id="rId147"/>
    <p:sldId id="473" r:id="rId148"/>
    <p:sldId id="474" r:id="rId149"/>
    <p:sldId id="481" r:id="rId150"/>
    <p:sldId id="482"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B84597E1-9689-4F8B-BD75-27C846A049AE}">
          <p14:sldIdLst>
            <p14:sldId id="331"/>
            <p14:sldId id="292"/>
            <p14:sldId id="259"/>
            <p14:sldId id="327"/>
            <p14:sldId id="328"/>
          </p14:sldIdLst>
        </p14:section>
        <p14:section name="Why Power BI" id="{E58A275B-5E31-4E54-9055-79002F0EA477}">
          <p14:sldIdLst>
            <p14:sldId id="311"/>
            <p14:sldId id="272"/>
            <p14:sldId id="294"/>
            <p14:sldId id="299"/>
            <p14:sldId id="296"/>
            <p14:sldId id="298"/>
            <p14:sldId id="297"/>
            <p14:sldId id="305"/>
            <p14:sldId id="295"/>
            <p14:sldId id="301"/>
            <p14:sldId id="302"/>
            <p14:sldId id="306"/>
            <p14:sldId id="318"/>
            <p14:sldId id="303"/>
          </p14:sldIdLst>
        </p14:section>
        <p14:section name="Connecting to Data" id="{73B93C75-2547-467F-9D17-44D11D446217}">
          <p14:sldIdLst>
            <p14:sldId id="357"/>
            <p14:sldId id="358"/>
            <p14:sldId id="359"/>
            <p14:sldId id="360"/>
          </p14:sldIdLst>
        </p14:section>
        <p14:section name="Shaping Data" id="{366AEF38-12C6-42FF-9B17-BE46C70B0F33}">
          <p14:sldIdLst>
            <p14:sldId id="361"/>
            <p14:sldId id="362"/>
            <p14:sldId id="363"/>
            <p14:sldId id="364"/>
            <p14:sldId id="365"/>
            <p14:sldId id="366"/>
            <p14:sldId id="367"/>
          </p14:sldIdLst>
        </p14:section>
        <p14:section name="Data Models" id="{1E123566-E982-4CE9-B20C-52D218A347E0}">
          <p14:sldIdLst>
            <p14:sldId id="368"/>
            <p14:sldId id="369"/>
            <p14:sldId id="370"/>
            <p14:sldId id="371"/>
            <p14:sldId id="372"/>
            <p14:sldId id="373"/>
            <p14:sldId id="374"/>
            <p14:sldId id="375"/>
            <p14:sldId id="376"/>
            <p14:sldId id="377"/>
            <p14:sldId id="378"/>
          </p14:sldIdLst>
        </p14:section>
        <p14:section name="Calculations" id="{047B259F-3CC3-4FA4-9E81-7E8B62D3DCF8}">
          <p14:sldIdLst>
            <p14:sldId id="379"/>
            <p14:sldId id="380"/>
            <p14:sldId id="381"/>
            <p14:sldId id="382"/>
            <p14:sldId id="383"/>
            <p14:sldId id="384"/>
            <p14:sldId id="385"/>
            <p14:sldId id="386"/>
            <p14:sldId id="387"/>
          </p14:sldIdLst>
        </p14:section>
        <p14:section name="Building a Report" id="{B64232A9-71B9-4216-A362-5FDC82A7100B}">
          <p14:sldIdLst>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Lst>
        </p14:section>
        <p14:section name="Get Data" id="{60E10863-1CF1-4B50-A958-CBF0B90C57E9}">
          <p14:sldIdLst>
            <p14:sldId id="430"/>
            <p14:sldId id="431"/>
            <p14:sldId id="432"/>
            <p14:sldId id="433"/>
            <p14:sldId id="489"/>
            <p14:sldId id="434"/>
            <p14:sldId id="435"/>
            <p14:sldId id="436"/>
          </p14:sldIdLst>
        </p14:section>
        <p14:section name="Pinning and Navigation" id="{5646BCC5-0BAB-484E-BB79-E2C2873F4515}">
          <p14:sldIdLst>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Lst>
        </p14:section>
        <p14:section name="Sharing" id="{D368EFC7-125C-4C3F-907B-4438D7700CFC}">
          <p14:sldIdLst>
            <p14:sldId id="458"/>
            <p14:sldId id="459"/>
            <p14:sldId id="460"/>
            <p14:sldId id="461"/>
            <p14:sldId id="462"/>
            <p14:sldId id="463"/>
            <p14:sldId id="464"/>
            <p14:sldId id="465"/>
            <p14:sldId id="466"/>
            <p14:sldId id="467"/>
            <p14:sldId id="468"/>
            <p14:sldId id="469"/>
            <p14:sldId id="470"/>
            <p14:sldId id="471"/>
          </p14:sldIdLst>
        </p14:section>
        <p14:section name="Mobile Reports" id="{67447760-B0D2-45BE-889B-93618194DA7B}">
          <p14:sldIdLst>
            <p14:sldId id="472"/>
            <p14:sldId id="473"/>
            <p14:sldId id="474"/>
          </p14:sldIdLst>
        </p14:section>
        <p14:section name="Keeping Data Current" id="{F63D79E6-CEF2-47D8-940F-B341AD2FFA99}">
          <p14:sldIdLst>
            <p14:sldId id="481"/>
            <p14:sldId id="48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339933"/>
    <a:srgbClr val="FF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AE7853-FF18-4942-9CF2-41BA2A36051A}" v="1" dt="2020-11-20T18:11:31.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63" autoAdjust="0"/>
  </p:normalViewPr>
  <p:slideViewPr>
    <p:cSldViewPr snapToGrid="0">
      <p:cViewPr varScale="1">
        <p:scale>
          <a:sx n="96" d="100"/>
          <a:sy n="96" d="100"/>
        </p:scale>
        <p:origin x="68" y="4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07" Type="http://schemas.openxmlformats.org/officeDocument/2006/relationships/slide" Target="slides/slide96.xml"/><Relationship Id="rId11" Type="http://schemas.openxmlformats.org/officeDocument/2006/relationships/slideMaster" Target="slideMasters/slideMaster6.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customXml" Target="../customXml/item5.xml"/><Relationship Id="rId95" Type="http://schemas.openxmlformats.org/officeDocument/2006/relationships/slide" Target="slides/slide84.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0" Type="http://schemas.openxmlformats.org/officeDocument/2006/relationships/slide" Target="slides/slide69.xml"/><Relationship Id="rId85" Type="http://schemas.openxmlformats.org/officeDocument/2006/relationships/slide" Target="slides/slide74.xml"/><Relationship Id="rId150" Type="http://schemas.openxmlformats.org/officeDocument/2006/relationships/slide" Target="slides/slide139.xml"/><Relationship Id="rId155" Type="http://schemas.openxmlformats.org/officeDocument/2006/relationships/viewProps" Target="viewProps.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theme" Target="theme/theme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7" Type="http://schemas.openxmlformats.org/officeDocument/2006/relationships/slideMaster" Target="slideMasters/slideMaster2.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notesMaster" Target="notesMasters/notesMaster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commentAuthors" Target="commentAuthor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5.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presProps" Target="presProps.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6A1C0-0B3F-46C8-937E-0F5886A87B7C}" type="datetimeFigureOut">
              <a:rPr lang="en-US" smtClean="0"/>
              <a:t>11/24/2020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0C58C-FFDB-469E-965A-A16F3036869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powerbi.microsoft.com/en-us/documentation/powerbi-service-groups/"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stratigent.com/sites/default/files/images/Top%20Visualization.pn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powerbi.microsoft.com/en-us/documentation/powerbi-reduce-the-size-of-an-excel-workbook/"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support.office.com/article/Upgrade-Power-Pivot-Data-Models-to-Excel-2013-c66578cb-74d5-43ae-a474-5a01be5db439" TargetMode="Externa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1</a:t>
            </a:fld>
            <a:endParaRPr lang="en-US"/>
          </a:p>
        </p:txBody>
      </p:sp>
    </p:spTree>
    <p:extLst>
      <p:ext uri="{BB962C8B-B14F-4D97-AF65-F5344CB8AC3E}">
        <p14:creationId xmlns:p14="http://schemas.microsoft.com/office/powerpoint/2010/main" val="340660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Power BI comes with content packs for the</a:t>
            </a:r>
            <a:r>
              <a:rPr lang="en-US" b="0" baseline="0"/>
              <a:t> SaaS solutions that you already use</a:t>
            </a:r>
            <a:endParaRPr lang="en-US" b="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It’s easy to discover business insights</a:t>
            </a:r>
            <a:r>
              <a:rPr lang="en-US" baseline="0">
                <a:gradFill>
                  <a:gsLst>
                    <a:gs pos="0">
                      <a:srgbClr val="FFFFFF"/>
                    </a:gs>
                    <a:gs pos="100000">
                      <a:srgbClr val="FFFFFF"/>
                    </a:gs>
                  </a:gsLst>
                  <a:lin ang="5400000" scaled="0"/>
                </a:gradFill>
                <a:ea typeface="Segoe UI" pitchFamily="34" charset="0"/>
                <a:cs typeface="Segoe UI" pitchFamily="34" charset="0"/>
              </a:rPr>
              <a:t> quickly by connecting all of the SaaS data sources you already use to Power BI </a:t>
            </a:r>
            <a:endParaRPr lang="en-US">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Power BI has “connector” functionality that establishes a direct connection to a variety of popular SaaS solutions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a:gradFill>
                  <a:gsLst>
                    <a:gs pos="0">
                      <a:srgbClr val="FFFFFF"/>
                    </a:gs>
                    <a:gs pos="100000">
                      <a:srgbClr val="FFFFFF"/>
                    </a:gs>
                  </a:gsLst>
                  <a:lin ang="5400000" scaled="0"/>
                </a:gra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a:gradFill>
                  <a:gsLst>
                    <a:gs pos="0">
                      <a:srgbClr val="FFFFFF"/>
                    </a:gs>
                    <a:gs pos="100000">
                      <a:srgbClr val="FFFFFF"/>
                    </a:gs>
                  </a:gsLst>
                  <a:lin ang="5400000" scaled="0"/>
                </a:gradFill>
                <a:ea typeface="Segoe UI" pitchFamily="34" charset="0"/>
                <a:cs typeface="Segoe UI" pitchFamily="34" charset="0"/>
              </a:rPr>
              <a:t>These “content packs” consist of </a:t>
            </a:r>
            <a:r>
              <a:rPr lang="en-US" sz="900">
                <a:gradFill>
                  <a:gsLst>
                    <a:gs pos="1250">
                      <a:schemeClr val="tx2"/>
                    </a:gs>
                    <a:gs pos="99000">
                      <a:schemeClr val="tx2"/>
                    </a:gs>
                  </a:gsLst>
                  <a:lin ang="5400000" scaled="0"/>
                </a:gra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a:gradFill>
                  <a:gsLst>
                    <a:gs pos="1250">
                      <a:schemeClr val="tx2"/>
                    </a:gs>
                    <a:gs pos="99000">
                      <a:schemeClr val="tx2"/>
                    </a:gs>
                  </a:gsLst>
                  <a:lin ang="5400000" scaled="0"/>
                </a:gradFill>
                <a:ea typeface="Segoe UI" pitchFamily="34" charset="0"/>
                <a:cs typeface="Segoe UI" pitchFamily="34" charset="0"/>
              </a:rPr>
              <a:t>That means users don’t have to set anything up from scratch – you connect your data and instantly have a beautiful dashboard ready for you to customize to your needs</a:t>
            </a:r>
            <a:endParaRPr lang="en-US" sz="900" baseline="0">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Thanks to the direct</a:t>
            </a:r>
            <a:r>
              <a:rPr lang="en-US" baseline="0">
                <a:gradFill>
                  <a:gsLst>
                    <a:gs pos="0">
                      <a:srgbClr val="FFFFFF"/>
                    </a:gs>
                    <a:gs pos="100000">
                      <a:srgbClr val="FFFFFF"/>
                    </a:gs>
                  </a:gsLst>
                  <a:lin ang="5400000" scaled="0"/>
                </a:gradFill>
                <a:ea typeface="Segoe UI" pitchFamily="34" charset="0"/>
                <a:cs typeface="Segoe UI" pitchFamily="34" charset="0"/>
              </a:rPr>
              <a:t> connection from Power BI, data processing is optimized, so you can explore at a rapid pace</a:t>
            </a:r>
            <a:endParaRPr lang="en-US">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And data is updated automatically</a:t>
            </a:r>
            <a:r>
              <a:rPr lang="en-US" baseline="0">
                <a:gradFill>
                  <a:gsLst>
                    <a:gs pos="0">
                      <a:srgbClr val="FFFFFF"/>
                    </a:gs>
                    <a:gs pos="100000">
                      <a:srgbClr val="FFFFFF"/>
                    </a:gs>
                  </a:gsLst>
                  <a:lin ang="5400000" scaled="0"/>
                </a:gradFill>
                <a:ea typeface="Segoe UI" pitchFamily="34" charset="0"/>
                <a:cs typeface="Segoe UI" pitchFamily="34" charset="0"/>
              </a:rPr>
              <a:t> each day (or on-demand if you need it) – no need for special refresh configuration</a:t>
            </a:r>
            <a:endParaRPr lang="en-US" sz="900">
              <a:gradFill>
                <a:gsLst>
                  <a:gs pos="0">
                    <a:srgbClr val="FFFFFF"/>
                  </a:gs>
                  <a:gs pos="100000">
                    <a:srgbClr val="FFFFFF"/>
                  </a:gs>
                </a:gsLst>
                <a:lin ang="5400000" scaled="0"/>
              </a:gradFill>
              <a:ea typeface="Segoe UI" pitchFamily="34" charset="0"/>
              <a:cs typeface="Segoe UI" pitchFamily="34"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9732681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101</a:t>
            </a:fld>
            <a:endParaRPr lang="en-US"/>
          </a:p>
        </p:txBody>
      </p:sp>
    </p:spTree>
    <p:extLst>
      <p:ext uri="{BB962C8B-B14F-4D97-AF65-F5344CB8AC3E}">
        <p14:creationId xmlns:p14="http://schemas.microsoft.com/office/powerpoint/2010/main" val="26664431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484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4343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7301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Explain the options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7662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Any filters that were defined</a:t>
            </a:r>
            <a:r>
              <a:rPr lang="en-US" baseline="0"/>
              <a:t> at design time, either at Report, Page or Visual level will be available here.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2518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999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0101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Watch</a:t>
            </a:r>
            <a:r>
              <a:rPr lang="en-US" baseline="0"/>
              <a:t> out for republishing via Desktop File. From a governance perspective, all report development should be made via Desktop and published to the service.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384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246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Power BI works directly and</a:t>
            </a:r>
            <a:r>
              <a:rPr lang="en-US" b="0" baseline="0"/>
              <a:t> seamlessly with other Azure Data Services</a:t>
            </a:r>
            <a:endParaRPr lang="en-US" b="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solidFill>
                  <a:srgbClr val="000000"/>
                </a:solidFill>
                <a:ea typeface="Segoe UI" pitchFamily="34" charset="0"/>
                <a:cs typeface="Segoe UI" pitchFamily="34" charset="0"/>
              </a:rPr>
              <a:t>For example, Power BI</a:t>
            </a:r>
            <a:r>
              <a:rPr lang="en-US" baseline="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solidFill>
                  <a:srgbClr val="000000"/>
                </a:solidFill>
                <a:ea typeface="Segoe UI" pitchFamily="34" charset="0"/>
                <a:cs typeface="Segoe UI" pitchFamily="34" charset="0"/>
              </a:rPr>
              <a:t>For example, if you have </a:t>
            </a:r>
            <a:r>
              <a:rPr lang="en-US" baseline="0" err="1">
                <a:solidFill>
                  <a:srgbClr val="000000"/>
                </a:solidFill>
                <a:ea typeface="Segoe UI" pitchFamily="34" charset="0"/>
                <a:cs typeface="Segoe UI" pitchFamily="34" charset="0"/>
              </a:rPr>
              <a:t>IoT</a:t>
            </a:r>
            <a:r>
              <a:rPr lang="en-US" baseline="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8744794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8190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Widget can be web content, video, image, text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1926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3307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5163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Elaborate on the different</a:t>
            </a:r>
            <a:r>
              <a:rPr lang="en-US" baseline="0"/>
              <a:t> options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7981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4845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https://powerbi.microsoft.com/en-us/documentation/powerbi-service-create-dashboard-phone-view/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84805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https://powerbi.microsoft.com/en-us/documentation/powerbi-service-data-classification/</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4036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https://powerbi.microsoft.com/en-us/documentation/powerbi-service-data-classification/</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1835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1200">
                <a:solidFill>
                  <a:schemeClr val="tx1"/>
                </a:solidFill>
                <a:cs typeface="Times New Roman" panose="02020603050405020304" pitchFamily="18" charset="0"/>
              </a:rPr>
              <a:t>Note - only the person who set up the alerts can see them. Alerts are NOT shared when you share dashboards.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066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Calibri" panose="020F0502020204030204" pitchFamily="34" charset="0"/>
                <a:cs typeface="Times New Roman" panose="02020603050405020304" pitchFamily="18" charset="0"/>
              </a:rPr>
              <a:t>Connect live to your existing on-premises data, such as </a:t>
            </a:r>
            <a:r>
              <a:rPr lang="en-US" sz="1200" kern="1200" dirty="0">
                <a:solidFill>
                  <a:schemeClr val="tx1"/>
                </a:solidFill>
                <a:latin typeface="+mn-lt"/>
                <a:ea typeface="Calibri" panose="020F0502020204030204" pitchFamily="34" charset="0"/>
                <a:cs typeface="Times New Roman" panose="02020603050405020304" pitchFamily="18" charset="0"/>
              </a:rPr>
              <a:t>SQL Server Analysis Services. No need to move your data to the cloud</a:t>
            </a:r>
            <a:endParaRPr lang="en-US" sz="1200" kern="1200" dirty="0">
              <a:solidFill>
                <a:schemeClr val="tx1"/>
              </a:solidFill>
              <a:effectLst/>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5637846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The Unified Notification Center is a sequential feed of information related to your Power BI experience. </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a:t>Open it to see messages about new dashboards that have been shared with you, changes to your Group space, information about Power BI events and meetings, alerts you've set, and more.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2686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122</a:t>
            </a:fld>
            <a:endParaRPr lang="en-US"/>
          </a:p>
        </p:txBody>
      </p:sp>
    </p:spTree>
    <p:extLst>
      <p:ext uri="{BB962C8B-B14F-4D97-AF65-F5344CB8AC3E}">
        <p14:creationId xmlns:p14="http://schemas.microsoft.com/office/powerpoint/2010/main" val="7863385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https://powerbi.microsoft.com/en-us/documentation/powerbi-service-share-unshare-dashboard/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3712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Group</a:t>
            </a:r>
            <a:r>
              <a:rPr lang="en-US" baseline="0"/>
              <a:t> can be no larger than 500 members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4621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9944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Group</a:t>
            </a:r>
            <a:r>
              <a:rPr lang="en-US" baseline="0"/>
              <a:t> can be no larger than 500 members</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aseline="0"/>
              <a:t>Invitation expires after one month</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5387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981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925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3461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https://powerbi.microsoft.com/en-us/documentation/powerbi-service-organizational-content-packs-introduction/</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a:t>https://powerbi.microsoft.com/en-us/documentation/powerbi-service-organizational-content-packs-use-and-work-with/</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a:p>
            <a:pPr marL="0" marR="0" lvl="1" indent="0" algn="l" defTabSz="932742" rtl="0" eaLnBrk="1" fontAlgn="auto" latinLnBrk="0" hangingPunct="1">
              <a:lnSpc>
                <a:spcPct val="90000"/>
              </a:lnSpc>
              <a:spcBef>
                <a:spcPts val="0"/>
              </a:spcBef>
              <a:spcAft>
                <a:spcPts val="340"/>
              </a:spcAft>
              <a:buClrTx/>
              <a:buSzTx/>
              <a:buFontTx/>
              <a:buNone/>
              <a:tabLst/>
              <a:defRPr/>
            </a:pPr>
            <a:r>
              <a:rPr lang="en-US"/>
              <a:t>When an update</a:t>
            </a:r>
            <a:r>
              <a:rPr lang="en-US" baseline="0"/>
              <a:t> happens, the personal copy is maintained but the user is noticed of the update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97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a:solidFill>
                  <a:schemeClr val="tx1"/>
                </a:solidFill>
                <a:effectLst/>
                <a:latin typeface="+mn-lt"/>
                <a:ea typeface="+mn-ea"/>
                <a:cs typeface="+mn-cs"/>
              </a:rPr>
              <a:t> Team Sites</a:t>
            </a: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r>
              <a:rPr lang="en-US" sz="1200" b="0" i="0" kern="1200">
                <a:solidFill>
                  <a:schemeClr val="tx1"/>
                </a:solidFill>
                <a:effectLst/>
                <a:latin typeface="+mn-lt"/>
                <a:ea typeface="+mn-ea"/>
                <a:cs typeface="+mn-cs"/>
              </a:rPr>
              <a:t>Where your file is saved makes a difference</a:t>
            </a:r>
          </a:p>
          <a:p>
            <a:r>
              <a:rPr lang="en-US" sz="1200" b="1" i="0" kern="1200">
                <a:solidFill>
                  <a:schemeClr val="tx1"/>
                </a:solidFill>
                <a:effectLst/>
                <a:latin typeface="+mn-lt"/>
                <a:ea typeface="+mn-ea"/>
                <a:cs typeface="+mn-cs"/>
              </a:rPr>
              <a:t>Local</a:t>
            </a:r>
            <a:r>
              <a:rPr lang="en-US" sz="1200" b="0" i="0" kern="1200">
                <a:solidFill>
                  <a:schemeClr val="tx1"/>
                </a:solidFill>
                <a:effectLst/>
                <a:latin typeface="+mn-lt"/>
                <a:ea typeface="+mn-ea"/>
                <a:cs typeface="+mn-cs"/>
              </a:rPr>
              <a:t> - If you save your file to a local drive on your computer or another location in your organization, from Power BI, you can </a:t>
            </a:r>
            <a:r>
              <a:rPr lang="en-US" sz="1200" b="0" i="1" kern="1200">
                <a:solidFill>
                  <a:schemeClr val="tx1"/>
                </a:solidFill>
                <a:effectLst/>
                <a:latin typeface="+mn-lt"/>
                <a:ea typeface="+mn-ea"/>
                <a:cs typeface="+mn-cs"/>
              </a:rPr>
              <a:t>import</a:t>
            </a:r>
            <a:r>
              <a:rPr lang="en-US" sz="1200" b="0" i="0" kern="1200">
                <a:solidFill>
                  <a:schemeClr val="tx1"/>
                </a:solidFill>
                <a:effectLst/>
                <a:latin typeface="+mn-lt"/>
                <a:ea typeface="+mn-ea"/>
                <a:cs typeface="+mn-cs"/>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200" b="1" i="0" kern="1200">
                <a:solidFill>
                  <a:schemeClr val="tx1"/>
                </a:solidFill>
                <a:effectLst/>
                <a:latin typeface="+mn-lt"/>
                <a:ea typeface="+mn-ea"/>
                <a:cs typeface="+mn-cs"/>
              </a:rPr>
              <a:t>OneDrive - Business</a:t>
            </a:r>
            <a:r>
              <a:rPr lang="en-US" sz="1200" b="0" i="0" kern="1200">
                <a:solidFill>
                  <a:schemeClr val="tx1"/>
                </a:solidFill>
                <a:effectLst/>
                <a:latin typeface="+mn-lt"/>
                <a:ea typeface="+mn-ea"/>
                <a:cs typeface="+mn-cs"/>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200" b="1" i="0" kern="1200">
                <a:solidFill>
                  <a:schemeClr val="tx1"/>
                </a:solidFill>
                <a:effectLst/>
                <a:latin typeface="+mn-lt"/>
                <a:ea typeface="+mn-ea"/>
                <a:cs typeface="+mn-cs"/>
              </a:rPr>
              <a:t>OneDrive - Personal</a:t>
            </a:r>
            <a:r>
              <a:rPr lang="en-US" sz="1200" b="0" i="0" kern="1200">
                <a:solidFill>
                  <a:schemeClr val="tx1"/>
                </a:solidFill>
                <a:effectLst/>
                <a:latin typeface="+mn-lt"/>
                <a:ea typeface="+mn-ea"/>
                <a:cs typeface="+mn-cs"/>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 in option. This way, Power BI will be able to connect to your file about every hour and make sure your dataset in Power BI is in-sync.</a:t>
            </a:r>
          </a:p>
          <a:p>
            <a:r>
              <a:rPr lang="en-US" sz="1200" b="1" i="0" kern="1200">
                <a:solidFill>
                  <a:schemeClr val="tx1"/>
                </a:solidFill>
                <a:effectLst/>
                <a:latin typeface="+mn-lt"/>
                <a:ea typeface="+mn-ea"/>
                <a:cs typeface="+mn-cs"/>
              </a:rPr>
              <a:t>SharePoint Team-Sites</a:t>
            </a:r>
            <a:r>
              <a:rPr lang="en-US" sz="1200" b="0" i="0" kern="1200">
                <a:solidFill>
                  <a:schemeClr val="tx1"/>
                </a:solidFill>
                <a:effectLst/>
                <a:latin typeface="+mn-lt"/>
                <a:ea typeface="+mn-ea"/>
                <a:cs typeface="+mn-cs"/>
              </a:rPr>
              <a:t> – Saving your Power BI Desktop files to SharePoint – Team Sites is much the same as saving to OneDrive for Business. The biggest difference is how you connect to the file from Power BI. You can specify a URL or connect to the root folder.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Calibri" panose="020F0502020204030204" pitchFamily="34" charset="0"/>
                <a:cs typeface="Times New Roman" panose="02020603050405020304" pitchFamily="18" charset="0"/>
              </a:rPr>
              <a:t>Get data and reports from Power BI Desktop files.</a:t>
            </a:r>
          </a:p>
          <a:p>
            <a:endParaRPr lang="en-US" sz="1200" b="0"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92797399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https://powerbi.microsoft.com/en-us/documentation/powerbi-service-organizational-content-pack-tutorial-create-and-publish/</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a:p>
            <a:r>
              <a:rPr lang="en-US" dirty="0"/>
              <a:t>a. Select </a:t>
            </a:r>
            <a:r>
              <a:rPr lang="en-US" b="1" dirty="0"/>
              <a:t>Specific Groups</a:t>
            </a:r>
            <a:r>
              <a:rPr lang="en-US" dirty="0"/>
              <a:t> and enter the full email addresses for individuals, </a:t>
            </a:r>
            <a:r>
              <a:rPr lang="en-US" dirty="0">
                <a:hlinkClick r:id="rId3"/>
              </a:rPr>
              <a:t>Office 365 groups</a:t>
            </a:r>
            <a:r>
              <a:rPr lang="en-US" dirty="0"/>
              <a:t>, distribution groups, or security groups. For example:</a:t>
            </a:r>
          </a:p>
          <a:p>
            <a:r>
              <a:rPr lang="en-US" dirty="0"/>
              <a:t>salesmgrs@contoso.com; sales@contoso.com</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516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https://powerbi.microsoft.com/en-us/documentation/powerbi-service-publish-to-web/</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78728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639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Details are out of scope for</a:t>
            </a:r>
            <a:r>
              <a:rPr lang="en-US" baseline="0"/>
              <a:t> this workshop but included here for completion sake.</a:t>
            </a:r>
            <a:endParaRPr lang="en-US"/>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a:p>
            <a:pPr marL="0" marR="0" lvl="1" indent="0" algn="l" defTabSz="932742" rtl="0" eaLnBrk="1" fontAlgn="auto" latinLnBrk="0" hangingPunct="1">
              <a:lnSpc>
                <a:spcPct val="90000"/>
              </a:lnSpc>
              <a:spcBef>
                <a:spcPts val="0"/>
              </a:spcBef>
              <a:spcAft>
                <a:spcPts val="340"/>
              </a:spcAft>
              <a:buClrTx/>
              <a:buSzTx/>
              <a:buFontTx/>
              <a:buNone/>
              <a:tabLst/>
              <a:defRPr/>
            </a:pPr>
            <a:r>
              <a:rPr lang="en-US"/>
              <a:t>https://azure.microsoft.com/en-us/updates/public-preview-microsoft-power-bi-embedded/</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a:t>https://azure.microsoft.com/en-us/documentation/articles/power-bi-embedded-get-started/</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a:t>https://azure.microsoft.com/en-us/pricing/details/power-bi-embedded/</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a:t>https://azure.microsoft.com/en-us/documentation/articles/power-bi-embedded-what-is-power-bi-embedded/U</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a:t>https://powerbi.microsoft.com/en-us/documentation/powerbi-developer-integrate-a-power-bi-tile-or-report/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06360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701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136</a:t>
            </a:fld>
            <a:endParaRPr lang="en-US"/>
          </a:p>
        </p:txBody>
      </p:sp>
    </p:spTree>
    <p:extLst>
      <p:ext uri="{BB962C8B-B14F-4D97-AF65-F5344CB8AC3E}">
        <p14:creationId xmlns:p14="http://schemas.microsoft.com/office/powerpoint/2010/main" val="32103886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1360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0832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139</a:t>
            </a:fld>
            <a:endParaRPr lang="en-US"/>
          </a:p>
        </p:txBody>
      </p:sp>
    </p:spTree>
    <p:extLst>
      <p:ext uri="{BB962C8B-B14F-4D97-AF65-F5344CB8AC3E}">
        <p14:creationId xmlns:p14="http://schemas.microsoft.com/office/powerpoint/2010/main" val="8627167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https://powerbi.microsoft.com/en-us/documentation/powerbi-refresh-data/</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a:p>
            <a:r>
              <a:rPr lang="en-US"/>
              <a:t>A dataset can get data from one or more data sources. For example, you can use Power BI Desktop to get data from a SQL Database in your organization, and get other data from an OData feed online. Then, when you publish the file to Power BI, a single dataset is created, but it will have data sources for both the SQL Database and the OData feed.</a:t>
            </a:r>
          </a:p>
          <a:p>
            <a:r>
              <a:rPr lang="en-US"/>
              <a:t>A dataset contains information about the data sources, data source credentials, and in most cases, a sub-set of data copied from the data source. When you create visualizations in reports and dashboards, you’re looking at data in the dataset, or in the case of a live connection like Azure SQL Database or  Analysis Services, the dataset defines the data you see right from the data source.</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660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You can</a:t>
            </a:r>
            <a:r>
              <a:rPr lang="en-US" b="0" baseline="0"/>
              <a:t> k</a:t>
            </a:r>
            <a:r>
              <a:rPr lang="en-US" b="0"/>
              <a:t>eep your data where it is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a:solidFill>
                  <a:schemeClr val="tx1"/>
                </a:solidFill>
                <a:effectLst/>
                <a:latin typeface="+mn-lt"/>
                <a:ea typeface="+mn-ea"/>
                <a:cs typeface="+mn-cs"/>
              </a:rPr>
              <a:t>﻿﻿﻿﻿﻿﻿Power BI connects to data sources on your behalf. The connections require valid accounts that meet the requirements of the specific data source.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a:solidFill>
                  <a:schemeClr val="tx1"/>
                </a:solidFill>
                <a:effectLst/>
                <a:latin typeface="+mn-lt"/>
                <a:ea typeface="+mn-ea"/>
                <a:cs typeface="+mn-cs"/>
              </a:rPr>
              <a:t>In order for Power BI to refresh your dataset, you will need to provide credentials for that particular data source. The type of credentials required depend on the data source your dataset is connecting to. You will be required to enter credentials the first time you use Schedule Refresh or Refresh Now. Once entered, those credentials will be retained as part of refresh settings for that dataset. If you get data from another workbook that uses the same data source in a dataset you've already configured authentication credentials for, you won't need to configure credentials again for your new dataset</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a:t>
            </a:r>
            <a:br>
              <a:rPr lang="en-US">
                <a:gradFill>
                  <a:gsLst>
                    <a:gs pos="0">
                      <a:srgbClr val="FFFFFF"/>
                    </a:gs>
                    <a:gs pos="100000">
                      <a:srgbClr val="FFFFFF"/>
                    </a:gs>
                  </a:gsLst>
                  <a:lin ang="5400000" scaled="0"/>
                </a:gradFill>
                <a:ea typeface="Segoe UI" pitchFamily="34" charset="0"/>
                <a:cs typeface="Segoe UI" pitchFamily="34" charset="0"/>
              </a:rPr>
            </a:br>
            <a:endParaRPr lang="en-US" sz="900" baseline="0">
              <a:gradFill>
                <a:gsLst>
                  <a:gs pos="0">
                    <a:srgbClr val="FFFFFF"/>
                  </a:gs>
                  <a:gs pos="100000">
                    <a:srgbClr val="FFFFFF"/>
                  </a:gs>
                </a:gsLst>
                <a:lin ang="5400000" scaled="0"/>
              </a:gradFill>
              <a:ea typeface="Segoe UI" pitchFamily="34" charset="0"/>
              <a:cs typeface="Segoe UI" pitchFamily="34"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1000" kern="1200">
              <a:solidFill>
                <a:schemeClr val="tx1"/>
              </a:solidFill>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223273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Power</a:t>
            </a:r>
            <a:r>
              <a:rPr lang="en-US" sz="1200" baseline="0">
                <a:gradFill>
                  <a:gsLst>
                    <a:gs pos="2917">
                      <a:schemeClr val="tx1"/>
                    </a:gs>
                    <a:gs pos="30000">
                      <a:schemeClr val="tx1"/>
                    </a:gs>
                  </a:gsLst>
                  <a:lin ang="5400000" scaled="0"/>
                </a:gradFill>
              </a:rPr>
              <a:t> BI provides developers with a platform to embed, extend and integrate Power BI into other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Embed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gradFill>
                  <a:gsLst>
                    <a:gs pos="2917">
                      <a:schemeClr val="tx1"/>
                    </a:gs>
                    <a:gs pos="30000">
                      <a:schemeClr val="tx1"/>
                    </a:gs>
                  </a:gsLst>
                  <a:lin ang="5400000" scaled="0"/>
                </a:gradFill>
              </a:rPr>
              <a:t>Power</a:t>
            </a:r>
            <a:r>
              <a:rPr lang="en-US" sz="1200" b="0" baseline="0">
                <a:gradFill>
                  <a:gsLst>
                    <a:gs pos="2917">
                      <a:schemeClr val="tx1"/>
                    </a:gs>
                    <a:gs pos="30000">
                      <a:schemeClr val="tx1"/>
                    </a:gs>
                  </a:gsLst>
                  <a:lin ang="5400000" scaled="0"/>
                </a:gradFill>
              </a:rPr>
              <a:t> BI reports and tiles can be embedded into existing applications.</a:t>
            </a:r>
            <a:endParaRPr lang="en-US" sz="1200" b="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Extend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You can create a custom visual using the Power BI Developer Tools (Preview). In the Power BI </a:t>
            </a:r>
            <a:r>
              <a:rPr lang="en-US" b="1"/>
              <a:t>Developer Tools</a:t>
            </a:r>
            <a:r>
              <a:rPr lang="en-US"/>
              <a:t>, design and test a custom visual by writing custom visual </a:t>
            </a:r>
            <a:r>
              <a:rPr lang="en-US" b="1" err="1"/>
              <a:t>TypeScript</a:t>
            </a:r>
            <a:r>
              <a:rPr lang="en-US"/>
              <a:t> code, and creating CSS. Once you've tested your custom visual, you can export it to Power BI, or submit it to the </a:t>
            </a:r>
            <a:r>
              <a:rPr lang="en-US" b="1"/>
              <a:t>Power BI visuals</a:t>
            </a:r>
            <a:r>
              <a:rPr lang="en-US"/>
              <a:t> gallery.</a:t>
            </a:r>
            <a:endParaRPr lang="en-US" sz="1200" b="1"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Integrate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Manage authentication using Azure Active Directory integration</a:t>
            </a:r>
            <a:endParaRPr lang="en-US" sz="12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94647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Power BI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on-prem role based row level security for Analysis Services</a:t>
            </a:r>
            <a:endParaRPr lang="en-US" sz="1200" b="0" i="0" u="none" strike="noStrike" kern="1200" dirty="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baseline="0" dirty="0">
              <a:solidFill>
                <a:srgbClr val="000000"/>
              </a:soli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449713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000000"/>
                </a:solidFill>
              </a:rPr>
              <a:t>Key message:</a:t>
            </a:r>
          </a:p>
          <a:p>
            <a:pPr marL="0" marR="0" indent="0" algn="l" defTabSz="941603" rtl="0" eaLnBrk="1" fontAlgn="auto" latinLnBrk="0" hangingPunct="1">
              <a:lnSpc>
                <a:spcPct val="100000"/>
              </a:lnSpc>
              <a:spcBef>
                <a:spcPts val="0"/>
              </a:spcBef>
              <a:spcAft>
                <a:spcPts val="343"/>
              </a:spcAft>
              <a:buClrTx/>
              <a:buSzTx/>
              <a:buFontTx/>
              <a:buNone/>
              <a:tabLst/>
              <a:defRPr/>
            </a:pPr>
            <a:r>
              <a:rPr lang="en-US" sz="1200">
                <a:solidFill>
                  <a:srgbClr val="000000"/>
                </a:solidFill>
              </a:rPr>
              <a:t>Personal</a:t>
            </a:r>
            <a:r>
              <a:rPr lang="en-US" sz="1200" baseline="0">
                <a:solidFill>
                  <a:srgbClr val="000000"/>
                </a:solidFill>
              </a:rPr>
              <a:t> Gateway is required to refresh datasets from a supported on-premised data source in your organization. </a:t>
            </a:r>
            <a:endParaRPr lang="en-US" sz="120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a:solidFill>
                  <a:srgbClr val="000000"/>
                </a:solidFill>
              </a:rPr>
              <a:t>Talking points: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solidFill>
                  <a:srgbClr val="000000"/>
                </a:solidFill>
              </a:rPr>
              <a:t>Personal Gateway is available with Power BI Pro.</a:t>
            </a:r>
            <a:endParaRPr lang="en-US" sz="1200">
              <a:solidFill>
                <a:srgbClr val="000000"/>
              </a:solidFill>
            </a:endParaRPr>
          </a:p>
          <a:p>
            <a:pPr marL="171450" indent="-171450">
              <a:spcAft>
                <a:spcPts val="600"/>
              </a:spcAft>
              <a:buFont typeface="Arial" panose="020B0604020202020204" pitchFamily="34" charset="0"/>
              <a:buChar char="•"/>
            </a:pPr>
            <a:r>
              <a:rPr lang="en-US" sz="1200" b="1">
                <a:solidFill>
                  <a:srgbClr val="000000"/>
                </a:solidFill>
              </a:rPr>
              <a:t>Anyone can refresh</a:t>
            </a:r>
            <a:br>
              <a:rPr lang="en-US" sz="1200" b="1">
                <a:solidFill>
                  <a:srgbClr val="000000"/>
                </a:solidFill>
              </a:rPr>
            </a:br>
            <a:r>
              <a:rPr lang="en-US" sz="1200">
                <a:solidFill>
                  <a:srgbClr val="000000"/>
                </a:solidFill>
              </a:rPr>
              <a:t>With Personal gateway, everyone can keep their data in Power BI in sync with their on-premises sources. </a:t>
            </a:r>
            <a:br>
              <a:rPr lang="en-US" sz="1200">
                <a:solidFill>
                  <a:srgbClr val="000000"/>
                </a:solidFill>
              </a:rPr>
            </a:br>
            <a:r>
              <a:rPr lang="en-US" sz="1200">
                <a:solidFill>
                  <a:srgbClr val="000000"/>
                </a:solidFill>
              </a:rPr>
              <a:t>No IT Dependency</a:t>
            </a:r>
          </a:p>
          <a:p>
            <a:pPr marL="171450" indent="-171450">
              <a:spcAft>
                <a:spcPts val="600"/>
              </a:spcAft>
              <a:buFont typeface="Arial" panose="020B0604020202020204" pitchFamily="34" charset="0"/>
              <a:buChar char="•"/>
            </a:pPr>
            <a:r>
              <a:rPr lang="en-US" sz="1200" b="1">
                <a:solidFill>
                  <a:srgbClr val="000000"/>
                </a:solidFill>
              </a:rPr>
              <a:t>Easy &amp; simple to use </a:t>
            </a:r>
            <a:r>
              <a:rPr lang="en-US" sz="1200">
                <a:solidFill>
                  <a:srgbClr val="000000"/>
                </a:solidFill>
              </a:rPr>
              <a:t> </a:t>
            </a:r>
            <a:br>
              <a:rPr lang="en-US" sz="1200">
                <a:solidFill>
                  <a:srgbClr val="000000"/>
                </a:solidFill>
              </a:rPr>
            </a:br>
            <a:r>
              <a:rPr lang="en-US" sz="1200">
                <a:solidFill>
                  <a:srgbClr val="000000"/>
                </a:solidFill>
              </a:rPr>
              <a:t>Personal Gateway is a lightweight one-click installer and once it is up and running on your computer, data refresh is seamless</a:t>
            </a:r>
          </a:p>
          <a:p>
            <a:pPr marL="171450" indent="-171450">
              <a:buFont typeface="Arial" panose="020B0604020202020204" pitchFamily="34" charset="0"/>
              <a:buChar char="•"/>
            </a:pPr>
            <a:r>
              <a:rPr lang="en-US" sz="1200" baseline="0">
                <a:solidFill>
                  <a:srgbClr val="000000"/>
                </a:solidFill>
              </a:rPr>
              <a:t>The Gateway supports REFRESH NOW and a SCHEDULE REFRESH. The data is cached</a:t>
            </a:r>
          </a:p>
          <a:p>
            <a:pPr marL="171450" indent="-171450">
              <a:buFont typeface="Arial" panose="020B0604020202020204" pitchFamily="34" charset="0"/>
              <a:buChar char="•"/>
            </a:pPr>
            <a:r>
              <a:rPr lang="en-US" sz="1200" b="1" baseline="0">
                <a:solidFill>
                  <a:srgbClr val="000000"/>
                </a:solidFill>
              </a:rPr>
              <a:t>Data transfer is secure</a:t>
            </a:r>
            <a:r>
              <a:rPr lang="en-US" sz="1200" baseline="0">
                <a:solidFill>
                  <a:srgbClr val="000000"/>
                </a:solidFill>
              </a:rPr>
              <a:t>. Data transfer between Power BI and the gateway is secured through Azure Service Bus. The Service Bus creates a secure channel between the Power BI service and your computer. Because the gateway provides this secure connection, there’s usually no need to open a port in your firewall.</a:t>
            </a:r>
          </a:p>
          <a:p>
            <a:pPr marL="285750" indent="-285750">
              <a:buFont typeface="Arial" panose="020B0604020202020204" pitchFamily="34" charset="0"/>
              <a:buChar char="•"/>
            </a:pPr>
            <a:endParaRPr lang="en-US" sz="1200" b="1">
              <a:solidFill>
                <a:srgbClr val="000000"/>
              </a:soli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4152494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rPr>
              <a:t>Enables IT departments to centrally deploy and manage </a:t>
            </a:r>
            <a:r>
              <a:rPr lang="en-US" sz="1600" err="1">
                <a:solidFill>
                  <a:srgbClr val="000000"/>
                </a:solidFill>
              </a:rPr>
              <a:t>on-premise</a:t>
            </a:r>
            <a:r>
              <a:rPr lang="en-US" sz="1600">
                <a:solidFill>
                  <a:srgbClr val="000000"/>
                </a:solidFill>
              </a:rPr>
              <a:t> data</a:t>
            </a:r>
            <a:r>
              <a:rPr lang="en-US" sz="1600" baseline="0">
                <a:solidFill>
                  <a:srgbClr val="000000"/>
                </a:solidFill>
              </a:rPr>
              <a:t> access</a:t>
            </a:r>
            <a:r>
              <a:rPr lang="en-US" sz="1600">
                <a:solidFill>
                  <a:srgbClr val="000000"/>
                </a:solidFill>
              </a:rPr>
              <a:t>, for a large group of users</a:t>
            </a:r>
            <a:r>
              <a:rPr lang="en-US" sz="1600" baseline="0">
                <a:solidFill>
                  <a:srgbClr val="00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a:solidFill>
                <a:srgbClr val="000000"/>
              </a:solidFill>
            </a:endParaRPr>
          </a:p>
          <a:p>
            <a:pPr marL="0" lvl="0" indent="0">
              <a:spcBef>
                <a:spcPts val="600"/>
              </a:spcBef>
              <a:buNone/>
            </a:pPr>
            <a:r>
              <a:rPr lang="en-US" sz="1600" b="1" i="0" baseline="0">
                <a:solidFill>
                  <a:srgbClr val="000000"/>
                </a:solidFill>
              </a:rPr>
              <a:t>Talking points:</a:t>
            </a:r>
          </a:p>
          <a:p>
            <a:pPr marL="0" lvl="0" indent="0">
              <a:spcBef>
                <a:spcPts val="600"/>
              </a:spcBef>
              <a:buNone/>
            </a:pPr>
            <a:r>
              <a:rPr lang="en-US" sz="1200" b="1">
                <a:solidFill>
                  <a:srgbClr val="000000"/>
                </a:solidFill>
                <a:cs typeface="Segoe UI Light" panose="020B0502040204020203" pitchFamily="34" charset="0"/>
              </a:rPr>
              <a:t>Centralized way to refresh content in Power BI</a:t>
            </a:r>
            <a:endParaRPr lang="en-US" sz="1200">
              <a:solidFill>
                <a:srgbClr val="000000"/>
              </a:solidFill>
              <a:cs typeface="Segoe UI Light" panose="020B0502040204020203" pitchFamily="34" charset="0"/>
            </a:endParaRPr>
          </a:p>
          <a:p>
            <a:pPr marL="0" lvl="0" indent="0">
              <a:spcBef>
                <a:spcPts val="600"/>
              </a:spcBef>
              <a:buNone/>
            </a:pPr>
            <a:r>
              <a:rPr lang="en-US" sz="1200">
                <a:solidFill>
                  <a:srgbClr val="000000"/>
                </a:solidFill>
                <a:cs typeface="Segoe UI Light" panose="020B0502040204020203" pitchFamily="34" charset="0"/>
              </a:rPr>
              <a:t>Configure, manage and maintain a group of On-Premises</a:t>
            </a:r>
            <a:r>
              <a:rPr lang="en-US" sz="1200" baseline="0">
                <a:solidFill>
                  <a:srgbClr val="000000"/>
                </a:solidFill>
                <a:cs typeface="Segoe UI Light" panose="020B0502040204020203" pitchFamily="34" charset="0"/>
              </a:rPr>
              <a:t> Data Gateways</a:t>
            </a:r>
            <a:r>
              <a:rPr lang="en-US" sz="1200">
                <a:solidFill>
                  <a:srgbClr val="000000"/>
                </a:solidFill>
                <a:cs typeface="Segoe UI Light" panose="020B0502040204020203" pitchFamily="34" charset="0"/>
              </a:rPr>
              <a:t>.</a:t>
            </a:r>
            <a:br>
              <a:rPr lang="en-US" sz="1200">
                <a:solidFill>
                  <a:srgbClr val="000000"/>
                </a:solidFill>
                <a:cs typeface="Segoe UI Light" panose="020B0502040204020203" pitchFamily="34" charset="0"/>
              </a:rPr>
            </a:br>
            <a:r>
              <a:rPr lang="en-US" sz="120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a:solidFill>
                  <a:srgbClr val="000000"/>
                </a:solidFill>
                <a:cs typeface="Segoe UI Light" panose="020B0502040204020203" pitchFamily="34" charset="0"/>
              </a:rPr>
              <a:t>Centralized access control</a:t>
            </a:r>
            <a:endParaRPr lang="en-US" sz="1200">
              <a:solidFill>
                <a:srgbClr val="000000"/>
              </a:solidFill>
              <a:cs typeface="Segoe UI Light" panose="020B0502040204020203" pitchFamily="34" charset="0"/>
            </a:endParaRPr>
          </a:p>
          <a:p>
            <a:pPr marL="0" indent="0">
              <a:spcBef>
                <a:spcPts val="600"/>
              </a:spcBef>
              <a:buNone/>
            </a:pPr>
            <a:r>
              <a:rPr lang="en-US" sz="1200">
                <a:solidFill>
                  <a:srgbClr val="000000"/>
                </a:solidFill>
                <a:cs typeface="Segoe UI Light" panose="020B0502040204020203" pitchFamily="34" charset="0"/>
              </a:rPr>
              <a:t>Centrally manage the set of users who can access the underlying data sources.</a:t>
            </a:r>
            <a:br>
              <a:rPr lang="en-US" sz="1200">
                <a:solidFill>
                  <a:srgbClr val="000000"/>
                </a:solidFill>
                <a:cs typeface="Segoe UI Light" panose="020B0502040204020203" pitchFamily="34" charset="0"/>
              </a:rPr>
            </a:br>
            <a:r>
              <a:rPr lang="en-US" sz="1200">
                <a:solidFill>
                  <a:srgbClr val="000000"/>
                </a:solidFill>
                <a:cs typeface="Segoe UI Light" panose="020B0502040204020203" pitchFamily="34" charset="0"/>
              </a:rPr>
              <a:t>Assign user permissions.</a:t>
            </a:r>
          </a:p>
          <a:p>
            <a:pPr marL="0" lvl="0" indent="0">
              <a:spcBef>
                <a:spcPts val="1200"/>
              </a:spcBef>
              <a:buNone/>
            </a:pPr>
            <a:r>
              <a:rPr lang="en-US" sz="1200" b="1">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a:solidFill>
                  <a:srgbClr val="000000"/>
                </a:solidFill>
                <a:cs typeface="Segoe UI Light" panose="020B0502040204020203" pitchFamily="34" charset="0"/>
              </a:rPr>
              <a:t>Direct access </a:t>
            </a:r>
          </a:p>
          <a:p>
            <a:pPr marL="0" indent="0">
              <a:spcBef>
                <a:spcPts val="600"/>
              </a:spcBef>
              <a:buNone/>
            </a:pPr>
            <a:r>
              <a:rPr lang="en-US" sz="120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a:solidFill>
                  <a:srgbClr val="000000"/>
                </a:solidFill>
              </a:rPr>
              <a:t>Secure data</a:t>
            </a:r>
            <a:r>
              <a:rPr lang="en-US" sz="1200" b="1" baseline="0">
                <a:solidFill>
                  <a:srgbClr val="000000"/>
                </a:solidFill>
              </a:rPr>
              <a:t> transfer</a:t>
            </a:r>
          </a:p>
          <a:p>
            <a:pPr marL="0" indent="0">
              <a:spcBef>
                <a:spcPts val="600"/>
              </a:spcBef>
              <a:buNone/>
            </a:pPr>
            <a:r>
              <a:rPr lang="en-US" sz="1200">
                <a:solidFill>
                  <a:srgbClr val="000000"/>
                </a:solidFill>
              </a:rPr>
              <a:t>Data transfer between the Power BI service and the gateway is secured through </a:t>
            </a:r>
            <a:r>
              <a:rPr lang="en-US" sz="1200">
                <a:solidFill>
                  <a:srgbClr val="000000"/>
                </a:solidFill>
                <a:hlinkClick r:id="rId3"/>
              </a:rPr>
              <a:t>Azure Service Bus</a:t>
            </a:r>
            <a:r>
              <a:rPr lang="en-US" sz="120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p>
          <a:p>
            <a:pPr marL="0" marR="0" indent="0" algn="l" defTabSz="914400" rtl="0" eaLnBrk="1" fontAlgn="auto" latinLnBrk="0" hangingPunct="1">
              <a:lnSpc>
                <a:spcPct val="100000"/>
              </a:lnSpc>
              <a:spcBef>
                <a:spcPts val="600"/>
              </a:spcBef>
              <a:spcAft>
                <a:spcPts val="0"/>
              </a:spcAft>
              <a:buClrTx/>
              <a:buSzTx/>
              <a:buFontTx/>
              <a:buNone/>
              <a:tabLst/>
              <a:defRPr/>
            </a:pPr>
            <a:r>
              <a:rPr lang="en-US" sz="1200" b="1">
                <a:solidFill>
                  <a:srgbClr val="000000"/>
                </a:solidFill>
                <a:cs typeface="Segoe UI Light" panose="020B0502040204020203" pitchFamily="34" charset="0"/>
              </a:rPr>
              <a:t>Works with</a:t>
            </a:r>
            <a:r>
              <a:rPr lang="en-US" sz="1200" b="1" baseline="0">
                <a:solidFill>
                  <a:srgbClr val="000000"/>
                </a:solidFill>
                <a:cs typeface="Segoe UI Light" panose="020B0502040204020203" pitchFamily="34" charset="0"/>
              </a:rPr>
              <a:t> multiple</a:t>
            </a:r>
            <a:r>
              <a:rPr lang="en-US" sz="1200" b="1">
                <a:solidFill>
                  <a:srgbClr val="000000"/>
                </a:solidFill>
                <a:cs typeface="Segoe UI Light" panose="020B0502040204020203" pitchFamily="34" charset="0"/>
              </a:rPr>
              <a:t> services: </a:t>
            </a:r>
            <a:r>
              <a:rPr lang="en-US" sz="1200" b="0" baseline="0">
                <a:solidFill>
                  <a:srgbClr val="000000"/>
                </a:solidFill>
                <a:cs typeface="Segoe UI Light" panose="020B0502040204020203" pitchFamily="34" charset="0"/>
              </a:rPr>
              <a:t>Power BI,</a:t>
            </a:r>
            <a:r>
              <a:rPr lang="en-US" sz="1200" kern="1200">
                <a:solidFill>
                  <a:schemeClr val="tx1"/>
                </a:solidFill>
                <a:latin typeface="+mn-lt"/>
                <a:ea typeface="Calibri" panose="020F0502020204030204" pitchFamily="34" charset="0"/>
                <a:cs typeface="Times New Roman" panose="02020603050405020304" pitchFamily="18" charset="0"/>
              </a:rPr>
              <a:t> </a:t>
            </a:r>
            <a:r>
              <a:rPr lang="en-US" sz="1200" kern="1200" err="1">
                <a:solidFill>
                  <a:schemeClr val="tx1"/>
                </a:solidFill>
                <a:latin typeface="+mn-lt"/>
                <a:ea typeface="Calibri" panose="020F0502020204030204" pitchFamily="34" charset="0"/>
                <a:cs typeface="Times New Roman" panose="02020603050405020304" pitchFamily="18" charset="0"/>
              </a:rPr>
              <a:t>PowerApps</a:t>
            </a:r>
            <a:r>
              <a:rPr lang="en-US" sz="1200" kern="1200">
                <a:solidFill>
                  <a:schemeClr val="tx1"/>
                </a:solidFill>
                <a:latin typeface="+mn-lt"/>
                <a:ea typeface="Calibri" panose="020F0502020204030204" pitchFamily="34" charset="0"/>
                <a:cs typeface="Times New Roman" panose="02020603050405020304" pitchFamily="18" charset="0"/>
              </a:rPr>
              <a:t>, Microsoft Flow, Azure Logic Apps</a:t>
            </a:r>
          </a:p>
          <a:p>
            <a:pPr defTabSz="914400">
              <a:lnSpc>
                <a:spcPct val="100000"/>
              </a:lnSpc>
              <a:spcBef>
                <a:spcPts val="0"/>
              </a:spcBef>
              <a:buSzTx/>
              <a:buFont typeface="Arial" panose="020B0604020202020204" pitchFamily="34" charset="0"/>
              <a:buNone/>
              <a:defRPr/>
            </a:pPr>
            <a:r>
              <a:rPr lang="en-US" b="1"/>
              <a:t>Disaster recovery and gateway restore: </a:t>
            </a:r>
            <a:r>
              <a:rPr lang="en-US"/>
              <a:t>Gateway admin can use the recovery key to restore a gateway to a different machine. Once a gateway is restored, all data sources and credentials will continue to work through the new gateway. Restored gateway will have the same name, so no need for re-publish.</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sz="1200" b="1" kern="1200">
              <a:solidFill>
                <a:schemeClr val="tx1"/>
              </a:solidFill>
              <a:latin typeface="+mn-lt"/>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200" b="1">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baseline="0">
              <a:solidFill>
                <a:srgbClr val="D2D2D2">
                  <a:lumMod val="50000"/>
                </a:srgbClr>
              </a:soli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441075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Power BI helps your organization to drive user adoption with intuitive and familiar tools and collaboration features</a:t>
            </a:r>
          </a:p>
          <a:p>
            <a:endParaRPr lang="en-US" baseline="0" dirty="0"/>
          </a:p>
          <a:p>
            <a:r>
              <a:rPr lang="en-US" b="1" baseline="0" dirty="0"/>
              <a:t>Talking points: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For IT: </a:t>
            </a:r>
            <a:r>
              <a:rPr lang="en-US" b="0" baseline="0" dirty="0"/>
              <a:t>a</a:t>
            </a:r>
            <a:r>
              <a:rPr lang="en-US" sz="1200" kern="1200" dirty="0">
                <a:solidFill>
                  <a:schemeClr val="tx1"/>
                </a:solidFill>
                <a:latin typeface="+mn-lt"/>
                <a:ea typeface="Calibri" panose="020F0502020204030204" pitchFamily="34" charset="0"/>
                <a:cs typeface="Times New Roman" panose="02020603050405020304" pitchFamily="18" charset="0"/>
              </a:rPr>
              <a:t>dministering Power BI tenants, users, and groups is the same as administering them in Office 365</a:t>
            </a:r>
          </a:p>
          <a:p>
            <a:r>
              <a:rPr lang="en-US" b="1" baseline="0" dirty="0"/>
              <a:t>For the analyst: </a:t>
            </a:r>
            <a:r>
              <a:rPr lang="en-US" b="0" baseline="0" dirty="0"/>
              <a:t>familiar tools for data preparation, modeling, and report creation – Power BI Desktop and Excel</a:t>
            </a:r>
            <a:endParaRPr lang="en-US" b="1" baseline="0" dirty="0"/>
          </a:p>
          <a:p>
            <a:pPr fontAlgn="base"/>
            <a:r>
              <a:rPr lang="en-US" sz="1200" b="1" i="0" kern="1200" dirty="0">
                <a:solidFill>
                  <a:schemeClr val="tx1"/>
                </a:solidFill>
                <a:effectLst/>
              </a:rPr>
              <a:t>For</a:t>
            </a:r>
            <a:r>
              <a:rPr lang="en-US" sz="1200" b="1" i="0" kern="1200" baseline="0" dirty="0">
                <a:solidFill>
                  <a:schemeClr val="tx1"/>
                </a:solidFill>
                <a:effectLst/>
              </a:rPr>
              <a:t> the end user:</a:t>
            </a:r>
          </a:p>
          <a:p>
            <a:pPr fontAlgn="base"/>
            <a:r>
              <a:rPr lang="en-US" sz="1200" b="1" i="0" kern="1200" dirty="0">
                <a:solidFill>
                  <a:schemeClr val="tx1"/>
                </a:solidFill>
                <a:effectLst/>
              </a:rPr>
              <a:t>Share a dashboard with colleagues and others</a:t>
            </a:r>
          </a:p>
          <a:p>
            <a:pPr fontAlgn="base"/>
            <a:r>
              <a:rPr lang="en-US" sz="20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1200" b="0" i="0" kern="1200" dirty="0">
                <a:solidFill>
                  <a:schemeClr val="tx1"/>
                </a:solidFill>
                <a:effectLst/>
              </a:rPr>
              <a:t>.</a:t>
            </a:r>
          </a:p>
          <a:p>
            <a:pPr marL="171450" indent="-171450">
              <a:buFont typeface="Arial" panose="020B0604020202020204" pitchFamily="34" charset="0"/>
              <a:buChar char="•"/>
            </a:pPr>
            <a:r>
              <a:rPr lang="en-US" sz="1200" baseline="0" dirty="0"/>
              <a:t>Make changes to dashboard after you’ve sent it out, and it will automatically sync across all users</a:t>
            </a:r>
          </a:p>
          <a:p>
            <a:pPr marL="171450" indent="-171450">
              <a:buFont typeface="Arial" panose="020B0604020202020204" pitchFamily="34" charset="0"/>
              <a:buChar char="•"/>
            </a:pPr>
            <a:r>
              <a:rPr lang="en-US" sz="1200" baseline="0" dirty="0"/>
              <a:t>Share only your </a:t>
            </a:r>
            <a:r>
              <a:rPr lang="en-US" sz="1200" dirty="0"/>
              <a:t>dashboard</a:t>
            </a:r>
            <a:r>
              <a:rPr lang="en-US" sz="1200" baseline="0" dirty="0"/>
              <a:t>, keeping access to the source data and reports secure. </a:t>
            </a:r>
            <a:r>
              <a:rPr lang="en-US" sz="1200" dirty="0"/>
              <a:t>What</a:t>
            </a:r>
            <a:r>
              <a:rPr lang="en-US" sz="1200" baseline="0" dirty="0"/>
              <a:t> this means: </a:t>
            </a:r>
            <a:r>
              <a:rPr lang="en-US" sz="1200" dirty="0"/>
              <a:t>Users who receiving a sharing invitation cannot change filters or drill down into data  - they only see</a:t>
            </a:r>
            <a:r>
              <a:rPr lang="en-US" sz="1200" baseline="0" dirty="0"/>
              <a:t> what’s in the dashboard</a:t>
            </a:r>
          </a:p>
          <a:p>
            <a:pPr marL="171450" indent="-171450">
              <a:buFont typeface="Arial" panose="020B0604020202020204" pitchFamily="34" charset="0"/>
              <a:buChar char="•"/>
            </a:pPr>
            <a:r>
              <a:rPr lang="en-US" sz="1200" baseline="0" dirty="0"/>
              <a:t>Manage who can re-share dashboards with others</a:t>
            </a:r>
          </a:p>
          <a:p>
            <a:pPr marL="171450" indent="-171450">
              <a:buFont typeface="Arial" panose="020B0604020202020204" pitchFamily="34" charset="0"/>
              <a:buChar char="•"/>
            </a:pPr>
            <a:r>
              <a:rPr lang="en-US" sz="1200" dirty="0"/>
              <a:t>Share dashboards b</a:t>
            </a:r>
            <a:r>
              <a:rPr lang="en-US" sz="28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1200" dirty="0"/>
              <a:t>Share without email notification, copy and share a link instead, e.g. on another portal</a:t>
            </a:r>
          </a:p>
          <a:p>
            <a:pPr marL="171450" indent="-171450">
              <a:buFont typeface="Arial" panose="020B0604020202020204" pitchFamily="34" charset="0"/>
              <a:buChar char="•"/>
            </a:pPr>
            <a:r>
              <a:rPr lang="en-US" sz="1200" dirty="0"/>
              <a:t>People picker with autocomplete as you start typing the name of recipients</a:t>
            </a:r>
          </a:p>
          <a:p>
            <a:pPr marL="171450" indent="-171450">
              <a:buFont typeface="Arial" panose="020B0604020202020204" pitchFamily="34" charset="0"/>
              <a:buChar char="•"/>
            </a:pPr>
            <a:r>
              <a:rPr lang="en-US" sz="1200" dirty="0"/>
              <a:t>Copy/paste large number of email addresses you want to share with, e.g. copy directly from Outlook</a:t>
            </a:r>
          </a:p>
          <a:p>
            <a:pPr marL="171450" indent="-171450">
              <a:buFont typeface="Arial" panose="020B0604020202020204" pitchFamily="34" charset="0"/>
              <a:buChar char="•"/>
            </a:pPr>
            <a:r>
              <a:rPr lang="en-US" sz="1200" dirty="0"/>
              <a:t>Collapse navigation pane with URL parameter</a:t>
            </a:r>
          </a:p>
          <a:p>
            <a:endParaRPr lang="en-US" sz="1200" b="0" i="0" kern="1200" dirty="0">
              <a:solidFill>
                <a:schemeClr val="tx1"/>
              </a:solidFill>
              <a:effectLst/>
            </a:endParaRPr>
          </a:p>
          <a:p>
            <a:pPr fontAlgn="base"/>
            <a:r>
              <a:rPr lang="en-US" sz="1200" b="1" i="0" kern="1200" dirty="0">
                <a:solidFill>
                  <a:schemeClr val="tx1"/>
                </a:solidFill>
                <a:effectLst/>
              </a:rPr>
              <a:t>Collaborate in a group workspace</a:t>
            </a:r>
          </a:p>
          <a:p>
            <a:pPr marL="171450" indent="-171450">
              <a:buFont typeface="Arial" panose="020B0604020202020204" pitchFamily="34" charset="0"/>
              <a:buChar char="•"/>
            </a:pPr>
            <a:r>
              <a:rPr lang="en-US" sz="20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1200" b="0" i="0" kern="1200" dirty="0">
              <a:solidFill>
                <a:schemeClr val="tx1"/>
              </a:solidFill>
              <a:effectLst/>
            </a:endParaRPr>
          </a:p>
          <a:p>
            <a:pPr fontAlgn="base"/>
            <a:r>
              <a:rPr lang="en-US" sz="1200" b="1" i="0" kern="1200" dirty="0">
                <a:solidFill>
                  <a:schemeClr val="tx1"/>
                </a:solidFill>
                <a:effectLst/>
              </a:rPr>
              <a:t>Create a content pack and publish it</a:t>
            </a:r>
          </a:p>
          <a:p>
            <a:pPr marL="171450" indent="-171450">
              <a:buFont typeface="Arial" panose="020B0604020202020204" pitchFamily="34" charset="0"/>
              <a:buChar char="•"/>
            </a:pPr>
            <a:r>
              <a:rPr lang="en-US" sz="12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12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endParaRPr lang="en-US" dirty="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794626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0" dirty="0"/>
              <a:t>There are common challenges that IT professionals are faced with when implementing a new BI solution</a:t>
            </a:r>
            <a:endParaRPr lang="en-US" b="0" dirty="0">
              <a:cs typeface="Calibri"/>
            </a:endParaRPr>
          </a:p>
          <a:p>
            <a:endParaRPr lang="en-US" sz="1200" kern="1200">
              <a:solidFill>
                <a:schemeClr val="tx1">
                  <a:lumMod val="75000"/>
                  <a:lumOff val="25000"/>
                </a:schemeClr>
              </a:solidFill>
              <a:latin typeface="+mn-lt"/>
              <a:ea typeface="Segoe UI" pitchFamily="34" charset="0"/>
              <a:cs typeface="Segoe UI" pitchFamily="34" charset="0"/>
            </a:endParaRPr>
          </a:p>
          <a:p>
            <a:r>
              <a:rPr lang="en-US" sz="1200" b="1" kern="1200" dirty="0">
                <a:solidFill>
                  <a:schemeClr val="tx1">
                    <a:lumMod val="75000"/>
                    <a:lumOff val="25000"/>
                  </a:schemeClr>
                </a:solidFill>
                <a:latin typeface="+mn-lt"/>
                <a:ea typeface="Segoe UI" pitchFamily="34" charset="0"/>
                <a:cs typeface="Calibri"/>
              </a:rPr>
              <a:t>Talking points: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Management of BI systems</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Variety of data sources</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Managing data in the cloud</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Integration with existing environment</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Keeping data current</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Ease of use and adoption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endParaRPr lang="en-US"/>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313461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71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Power BI Desktop allows you to connect to </a:t>
            </a:r>
            <a:r>
              <a:rPr lang="en-US" baseline="0"/>
              <a:t>data sources beyond what powerbi.com supports – </a:t>
            </a:r>
            <a:r>
              <a:rPr lang="en-US" i="1" u="sng" baseline="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indent="0">
              <a:buFont typeface="Arial" panose="020B0604020202020204" pitchFamily="34" charset="0"/>
              <a:buNone/>
            </a:pPr>
            <a:endParaRPr lang="en-US"/>
          </a:p>
          <a:p>
            <a:pPr marL="0" indent="0">
              <a:buFont typeface="Arial" panose="020B0604020202020204" pitchFamily="34" charset="0"/>
              <a:buNone/>
            </a:pPr>
            <a:r>
              <a:rPr lang="en-US" b="1"/>
              <a:t>Talking points:</a:t>
            </a:r>
          </a:p>
          <a:p>
            <a:pPr marL="171450" lvl="0" indent="-171450">
              <a:buFont typeface="Arial" panose="020B0604020202020204" pitchFamily="34" charset="0"/>
              <a:buChar char="•"/>
            </a:pPr>
            <a:r>
              <a:rPr lang="en-US" baseline="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a:t>Power BI Desktop supports a number of data sources that other competing services do not</a:t>
            </a:r>
            <a:endParaRPr lang="en-US" baseline="0"/>
          </a:p>
          <a:p>
            <a:pPr marL="171450" indent="-171450">
              <a:buFont typeface="Arial" panose="020B0604020202020204" pitchFamily="34" charset="0"/>
              <a:buChar char="•"/>
            </a:pPr>
            <a:r>
              <a:rPr lang="en-GB" sz="1200"/>
              <a:t>Navigate data quickly with in-memory processing that optimizes performance or use live query for</a:t>
            </a:r>
            <a:r>
              <a:rPr lang="en-GB" sz="1200" baseline="0"/>
              <a:t> direct access to the data sources</a:t>
            </a:r>
          </a:p>
          <a:p>
            <a:pPr marL="171450" indent="-171450">
              <a:buFont typeface="Arial" panose="020B0604020202020204" pitchFamily="34" charset="0"/>
              <a:buChar char="•"/>
            </a:pPr>
            <a:r>
              <a:rPr lang="en-GB" sz="1200"/>
              <a:t>Pare down datasets to only what’s needed by editing queries before data </a:t>
            </a:r>
            <a:r>
              <a:rPr lang="en-US" sz="1200"/>
              <a:t>is loaded to Power BI Desktop</a:t>
            </a:r>
          </a:p>
          <a:p>
            <a:pPr marL="171450" indent="-171450">
              <a:buFont typeface="Arial" panose="020B0604020202020204" pitchFamily="34" charset="0"/>
              <a:buChar char="•"/>
            </a:pPr>
            <a:endParaRPr lang="en-US" sz="1200"/>
          </a:p>
          <a:p>
            <a:pPr marL="0" indent="0">
              <a:buFont typeface="Arial" panose="020B0604020202020204" pitchFamily="34" charset="0"/>
              <a:buNone/>
            </a:pPr>
            <a:r>
              <a:rPr lang="en-US" sz="1200"/>
              <a:t>https://powerbi.microsoft.com/en-us/documentation/powerbi-desktop-data-sources/</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This is different</a:t>
            </a:r>
            <a:r>
              <a:rPr lang="en-US" sz="1200" baseline="0"/>
              <a:t> from Excel, a single place to get the data.</a:t>
            </a: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417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 relevance</a:t>
            </a:r>
            <a:r>
              <a:rPr lang="en-US" baseline="0"/>
              <a:t> to the access to SSAS which can be to both tabular and multidimensional models</a:t>
            </a:r>
          </a:p>
          <a:p>
            <a:endParaRPr lang="en-US" baseline="0"/>
          </a:p>
          <a:p>
            <a:r>
              <a:rPr lang="en-US" baseline="0"/>
              <a:t>More about directquery on the following slide.</a:t>
            </a:r>
          </a:p>
          <a:p>
            <a:endParaRPr lang="en-US" baseline="0"/>
          </a:p>
          <a:p>
            <a:r>
              <a:rPr lang="en-US"/>
              <a:t>https://powerbi.microsoft.com/en-us/documentation/powerbi-desktop-data-sources/</a:t>
            </a:r>
          </a:p>
          <a:p>
            <a:r>
              <a:rPr lang="en-US"/>
              <a:t>https://powerbi.microsoft.com/en-us/documentation/powerbi-refresh-data/#live-connections-and-directquery-to-on-premises-data-sources</a:t>
            </a:r>
          </a:p>
          <a:p>
            <a:endParaRPr lang="en-US"/>
          </a:p>
          <a:p>
            <a:r>
              <a:rPr lang="en-US"/>
              <a:t>Some drivers are automatically installed with Power BI Desktop, like IBM DB2.</a:t>
            </a:r>
          </a:p>
          <a:p>
            <a:endParaRPr lang="en-US"/>
          </a:p>
          <a:p>
            <a:r>
              <a:rPr lang="en-US"/>
              <a:t>Access from web allows URL parametrization</a:t>
            </a:r>
            <a:r>
              <a:rPr lang="en-US" baseline="0"/>
              <a:t> which means parts of the URL can come from parameters.</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42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690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24</a:t>
            </a:fld>
            <a:endParaRPr lang="en-US"/>
          </a:p>
        </p:txBody>
      </p:sp>
    </p:spTree>
    <p:extLst>
      <p:ext uri="{BB962C8B-B14F-4D97-AF65-F5344CB8AC3E}">
        <p14:creationId xmlns:p14="http://schemas.microsoft.com/office/powerpoint/2010/main" val="1182824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Prepare</a:t>
            </a:r>
            <a:r>
              <a:rPr lang="en-US" baseline="0"/>
              <a:t> and explore data intuitively, using functionality similar to that of Power Query for Excel</a:t>
            </a:r>
          </a:p>
          <a:p>
            <a:pPr marL="171450" indent="-171450">
              <a:buFont typeface="Arial" panose="020B0604020202020204" pitchFamily="34" charset="0"/>
              <a:buChar char="•"/>
            </a:pPr>
            <a:r>
              <a:rPr lang="en-GB" sz="1200"/>
              <a:t>Adjust, or shape, </a:t>
            </a:r>
            <a:r>
              <a:rPr lang="en-US" sz="1200"/>
              <a:t>data into the form and format that fits your needs</a:t>
            </a:r>
            <a:endParaRPr lang="en-US" sz="1200" baseline="0"/>
          </a:p>
          <a:p>
            <a:pPr marL="628650" lvl="1" indent="-171450">
              <a:buFont typeface="Arial" panose="020B0604020202020204" pitchFamily="34" charset="0"/>
              <a:buChar char="•"/>
            </a:pPr>
            <a:r>
              <a:rPr lang="en-US" sz="2000" baseline="0"/>
              <a:t>A few examples – you can </a:t>
            </a:r>
            <a:r>
              <a:rPr lang="en-GB" sz="2000"/>
              <a:t>adjust data type, remove columns, change table names </a:t>
            </a:r>
            <a:r>
              <a:rPr lang="en-GB" sz="2000" b="0" i="1" u="sng">
                <a:solidFill>
                  <a:srgbClr val="FF0000"/>
                </a:solidFill>
              </a:rPr>
              <a:t>and delete relationships</a:t>
            </a:r>
          </a:p>
          <a:p>
            <a:pPr marL="628650" lvl="1" indent="-171450">
              <a:buFont typeface="Arial" panose="020B0604020202020204" pitchFamily="34" charset="0"/>
              <a:buChar char="•"/>
            </a:pPr>
            <a:r>
              <a:rPr lang="en-GB" sz="1279"/>
              <a:t>Use the Applied Steps view in Query Settings to precisely tune how the data is shaped</a:t>
            </a:r>
            <a:r>
              <a:rPr lang="en-GB" sz="1279" baseline="0"/>
              <a:t> - e.g. </a:t>
            </a:r>
            <a:r>
              <a:rPr lang="en-GB" sz="1279"/>
              <a:t>adjust the order of data-shaping steps, or remove steps if needed</a:t>
            </a:r>
            <a:endParaRPr lang="en-US" baseline="0"/>
          </a:p>
          <a:p>
            <a:pPr marL="1085850" lvl="2" indent="-171450">
              <a:buFont typeface="Arial" panose="020B0604020202020204" pitchFamily="34" charset="0"/>
              <a:buChar char="•"/>
            </a:pPr>
            <a:r>
              <a:rPr lang="en-US" baseline="0"/>
              <a:t>Power Query records your sequence of data exploration activities, making it easy to re-apply them to additional sets of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gradFill>
                  <a:gsLst>
                    <a:gs pos="1250">
                      <a:schemeClr val="tx2"/>
                    </a:gs>
                    <a:gs pos="99000">
                      <a:schemeClr val="tx2"/>
                    </a:gs>
                  </a:gsLst>
                  <a:lin ang="5400000" scaled="0"/>
                </a:gradFill>
              </a:rPr>
              <a:t>Modify data types to support specific calculation requirements – some calculations require data</a:t>
            </a:r>
            <a:r>
              <a:rPr lang="en-US" sz="1200" baseline="0">
                <a:gradFill>
                  <a:gsLst>
                    <a:gs pos="1250">
                      <a:schemeClr val="tx2"/>
                    </a:gs>
                    <a:gs pos="99000">
                      <a:schemeClr val="tx2"/>
                    </a:gs>
                  </a:gsLst>
                  <a:lin ang="5400000" scaled="0"/>
                </a:gradFill>
              </a:rPr>
              <a:t> in a specific format</a:t>
            </a:r>
            <a:endParaRPr lang="en-US" baseline="0"/>
          </a:p>
          <a:p>
            <a:pPr marL="171450" indent="-171450">
              <a:buFont typeface="Arial" panose="020B0604020202020204" pitchFamily="34" charset="0"/>
              <a:buChar char="•"/>
            </a:pPr>
            <a:r>
              <a:rPr lang="en-US" baseline="0"/>
              <a:t>Combine data from different types of data sources to ensure consistent query semantics</a:t>
            </a:r>
          </a:p>
          <a:p>
            <a:pPr marL="171450" indent="-171450">
              <a:buFont typeface="Arial" panose="020B0604020202020204" pitchFamily="34" charset="0"/>
              <a:buChar char="•"/>
            </a:pPr>
            <a:r>
              <a:rPr lang="en-US" baseline="0"/>
              <a:t>Mashup data across multiple data sources into a single table to support advanced analysis and reporting</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264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032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646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059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982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Key message:</a:t>
            </a:r>
          </a:p>
          <a:p>
            <a:r>
              <a:rPr lang="en-US" sz="1200" b="0" kern="1200" dirty="0">
                <a:solidFill>
                  <a:schemeClr val="tx1"/>
                </a:solidFill>
                <a:latin typeface="+mn-lt"/>
                <a:ea typeface="+mn-ea"/>
                <a:cs typeface="+mn-cs"/>
              </a:rPr>
              <a:t>There are several capabilities</a:t>
            </a:r>
            <a:r>
              <a:rPr lang="en-US" sz="1200" b="0" kern="1200" baseline="0" dirty="0">
                <a:solidFill>
                  <a:schemeClr val="tx1"/>
                </a:solidFill>
                <a:latin typeface="+mn-lt"/>
                <a:ea typeface="+mn-ea"/>
                <a:cs typeface="+mn-cs"/>
              </a:rPr>
              <a:t> that differentiate Power BI from other offerings in the market.</a:t>
            </a:r>
          </a:p>
          <a:p>
            <a:endParaRPr lang="en-US" sz="1200" b="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Talking points:</a:t>
            </a:r>
          </a:p>
          <a:p>
            <a:pPr defTabSz="914367"/>
            <a:r>
              <a:rPr lang="en-US" sz="1200" kern="1200" dirty="0">
                <a:gradFill>
                  <a:gsLst>
                    <a:gs pos="1250">
                      <a:srgbClr val="000000"/>
                    </a:gs>
                    <a:gs pos="99000">
                      <a:srgbClr val="000000"/>
                    </a:gs>
                  </a:gsLst>
                  <a:lin ang="5400000" scaled="0"/>
                </a:gradFill>
                <a:latin typeface="+mn-lt"/>
                <a:ea typeface="+mn-ea"/>
                <a:cs typeface="+mn-cs"/>
              </a:rPr>
              <a:t>What that means for the IT Pro – key benefits:</a:t>
            </a:r>
          </a:p>
          <a:p>
            <a:r>
              <a:rPr lang="en-US" sz="1200" b="0" kern="1200" dirty="0">
                <a:solidFill>
                  <a:schemeClr val="tx1"/>
                </a:solidFill>
                <a:effectLst/>
                <a:latin typeface="+mn-lt"/>
                <a:ea typeface="+mn-ea"/>
                <a:cs typeface="+mn-cs"/>
              </a:rPr>
              <a:t>-  Power BI is a cloud service which</a:t>
            </a:r>
            <a:r>
              <a:rPr lang="en-US" sz="1200" b="0" kern="1200" baseline="0" dirty="0">
                <a:solidFill>
                  <a:schemeClr val="tx1"/>
                </a:solidFill>
                <a:effectLst/>
                <a:latin typeface="+mn-lt"/>
                <a:ea typeface="+mn-ea"/>
                <a:cs typeface="+mn-cs"/>
              </a:rPr>
              <a:t> allows for f</a:t>
            </a:r>
            <a:r>
              <a:rPr lang="en-US" sz="1200" b="0" kern="1200" dirty="0">
                <a:solidFill>
                  <a:schemeClr val="tx1"/>
                </a:solidFill>
                <a:effectLst/>
                <a:latin typeface="+mn-lt"/>
                <a:ea typeface="+mn-ea"/>
                <a:cs typeface="+mn-cs"/>
              </a:rPr>
              <a:t>aster time to solution and ease of management.</a:t>
            </a:r>
          </a:p>
          <a:p>
            <a:r>
              <a:rPr lang="en-US" sz="1200" b="0" kern="1200" dirty="0">
                <a:solidFill>
                  <a:schemeClr val="tx1"/>
                </a:solidFill>
                <a:effectLst/>
                <a:latin typeface="+mn-lt"/>
                <a:ea typeface="+mn-ea"/>
                <a:cs typeface="+mn-cs"/>
              </a:rPr>
              <a:t>-  Connect live to your on-premises data (e.g. SSAS),</a:t>
            </a:r>
            <a:r>
              <a:rPr lang="en-US" sz="1200" b="0" kern="1200" baseline="0" dirty="0">
                <a:solidFill>
                  <a:schemeClr val="tx1"/>
                </a:solidFill>
                <a:effectLst/>
                <a:latin typeface="+mn-lt"/>
                <a:ea typeface="+mn-ea"/>
                <a:cs typeface="+mn-cs"/>
              </a:rPr>
              <a:t> no need to </a:t>
            </a:r>
            <a:r>
              <a:rPr lang="en-US" sz="1200" kern="1200" dirty="0">
                <a:solidFill>
                  <a:schemeClr val="tx1"/>
                </a:solidFill>
                <a:effectLst/>
                <a:latin typeface="+mn-lt"/>
                <a:ea typeface="+mn-ea"/>
                <a:cs typeface="+mn-cs"/>
              </a:rPr>
              <a:t>move your data to the cloud. </a:t>
            </a:r>
          </a:p>
          <a:p>
            <a:pPr marL="0" lvl="0" indent="0">
              <a:buFontTx/>
              <a:buNone/>
            </a:pPr>
            <a:r>
              <a:rPr lang="en-US" sz="1200" kern="1200" baseline="0" dirty="0">
                <a:solidFill>
                  <a:schemeClr val="tx1"/>
                </a:solidFill>
                <a:effectLst/>
                <a:latin typeface="+mn-lt"/>
                <a:ea typeface="+mn-ea"/>
                <a:cs typeface="+mn-cs"/>
              </a:rPr>
              <a:t>-  Schedule </a:t>
            </a:r>
            <a:r>
              <a:rPr lang="en-US" sz="1200" kern="1200" dirty="0">
                <a:solidFill>
                  <a:schemeClr val="tx1"/>
                </a:solidFill>
                <a:effectLst/>
                <a:latin typeface="+mn-lt"/>
                <a:ea typeface="+mn-ea"/>
                <a:cs typeface="+mn-cs"/>
              </a:rPr>
              <a:t>data refresh for on-premises data sources </a:t>
            </a:r>
          </a:p>
          <a:p>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Connect live to your cloud-based data,</a:t>
            </a:r>
            <a:r>
              <a:rPr lang="en-US" sz="1200" b="0" kern="1200" baseline="0" dirty="0">
                <a:solidFill>
                  <a:schemeClr val="tx1"/>
                </a:solidFill>
                <a:effectLst/>
                <a:latin typeface="+mn-lt"/>
                <a:ea typeface="+mn-ea"/>
                <a:cs typeface="+mn-cs"/>
              </a:rPr>
              <a:t> e.g. Azure based data services, Dynamics CRM or other SaaS applications</a:t>
            </a:r>
            <a:endParaRPr lang="en-US"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Secure your data and manage permissions</a:t>
            </a:r>
          </a:p>
          <a:p>
            <a:pPr marL="0" indent="0">
              <a:buFontTx/>
              <a:buNone/>
            </a:pPr>
            <a:r>
              <a:rPr lang="en-US" sz="1200" b="0" kern="1200" dirty="0">
                <a:solidFill>
                  <a:schemeClr val="tx1"/>
                </a:solidFill>
                <a:effectLst/>
                <a:latin typeface="+mn-lt"/>
                <a:ea typeface="+mn-ea"/>
                <a:cs typeface="+mn-cs"/>
              </a:rPr>
              <a:t>-  Open APIs for custom development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Create and publish customized content packs of packaged data models, reports and dashboards for users to easily consume</a:t>
            </a:r>
          </a:p>
          <a:p>
            <a:pPr marL="171450" indent="-171450">
              <a:buFontTx/>
              <a:buChar char="-"/>
            </a:pPr>
            <a:endParaRPr lang="en-US" sz="1200" b="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sz="1200" b="1"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3329DEA-6433-4493-B9C4-3E0AC755FE5D}" type="slidenum">
              <a:rPr lang="en-US" smtClean="0"/>
              <a:t>3</a:t>
            </a:fld>
            <a:endParaRPr lang="en-US"/>
          </a:p>
        </p:txBody>
      </p:sp>
    </p:spTree>
    <p:extLst>
      <p:ext uri="{BB962C8B-B14F-4D97-AF65-F5344CB8AC3E}">
        <p14:creationId xmlns:p14="http://schemas.microsoft.com/office/powerpoint/2010/main" val="2556487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966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31</a:t>
            </a:fld>
            <a:endParaRPr lang="en-US"/>
          </a:p>
        </p:txBody>
      </p:sp>
    </p:spTree>
    <p:extLst>
      <p:ext uri="{BB962C8B-B14F-4D97-AF65-F5344CB8AC3E}">
        <p14:creationId xmlns:p14="http://schemas.microsoft.com/office/powerpoint/2010/main" val="2360430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Categorization</a:t>
            </a:r>
            <a:r>
              <a:rPr lang="pt-PT" baseline="0"/>
              <a:t> allows the client tool to understand what type of data lies in a column. Relevant for geographical content.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239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you’re modeling your data, sometimes you want to see what’s actually in a table or column without creating a visual on the report canvas, often right down to the row level. This is especially true when you’re creating measures and calculated columns, or you need to identify a data type or data category.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28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Zoom in the</a:t>
            </a:r>
            <a:r>
              <a:rPr lang="pt-PT" baseline="0"/>
              <a:t> diagram to better illustrate the relationship between Sales and Stores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194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4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Wrong active relationship</a:t>
            </a:r>
          </a:p>
          <a:p>
            <a:r>
              <a:rPr lang="en-US"/>
              <a:t>When Power BI Desktop automatically creates relationships, it sometimes encounters more than one relationship between two tables.  When this happens only one of the relationships is set to be active.  The active relationship serves as the default relationship so that when you choose fields from two different tables, Power BI Desktop can automatically create a visualization for you.  However, in some cases the automatically selected relationship can be wrong.  You can use the Manage Relationships dialog to set a relationship as active or inactive, or you can set the active relationship in the Edit relationship dialog.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424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0182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For </a:t>
            </a:r>
            <a:r>
              <a:rPr lang="pt-PT" dirty="0" err="1"/>
              <a:t>instance</a:t>
            </a:r>
            <a:r>
              <a:rPr lang="pt-PT"/>
              <a:t>, </a:t>
            </a:r>
            <a:r>
              <a:rPr lang="pt-PT" dirty="0" err="1"/>
              <a:t>if</a:t>
            </a:r>
            <a:r>
              <a:rPr lang="pt-PT"/>
              <a:t> a </a:t>
            </a:r>
            <a:r>
              <a:rPr lang="pt-PT" dirty="0" err="1"/>
              <a:t>field</a:t>
            </a:r>
            <a:r>
              <a:rPr lang="pt-PT" baseline="0"/>
              <a:t> </a:t>
            </a:r>
            <a:r>
              <a:rPr lang="pt-PT" baseline="0" dirty="0" err="1"/>
              <a:t>has</a:t>
            </a:r>
            <a:r>
              <a:rPr lang="pt-PT" baseline="0"/>
              <a:t> </a:t>
            </a:r>
            <a:r>
              <a:rPr lang="pt-PT" baseline="0" dirty="0" err="1"/>
              <a:t>only</a:t>
            </a:r>
            <a:r>
              <a:rPr lang="pt-PT" baseline="0"/>
              <a:t> </a:t>
            </a:r>
            <a:r>
              <a:rPr lang="pt-PT" baseline="0" dirty="0" err="1"/>
              <a:t>integer</a:t>
            </a:r>
            <a:r>
              <a:rPr lang="pt-PT" baseline="0"/>
              <a:t> </a:t>
            </a:r>
            <a:r>
              <a:rPr lang="pt-PT" baseline="0" dirty="0" err="1"/>
              <a:t>numbers</a:t>
            </a:r>
            <a:r>
              <a:rPr lang="pt-PT" baseline="0"/>
              <a:t> </a:t>
            </a:r>
            <a:r>
              <a:rPr lang="pt-PT" baseline="0" dirty="0" err="1"/>
              <a:t>it</a:t>
            </a:r>
            <a:r>
              <a:rPr lang="pt-PT" baseline="0"/>
              <a:t> </a:t>
            </a:r>
            <a:r>
              <a:rPr lang="pt-PT" baseline="0" dirty="0" err="1"/>
              <a:t>will</a:t>
            </a:r>
            <a:r>
              <a:rPr lang="pt-PT" baseline="0"/>
              <a:t> </a:t>
            </a:r>
            <a:r>
              <a:rPr lang="pt-PT" baseline="0" dirty="0" err="1"/>
              <a:t>convert</a:t>
            </a:r>
            <a:r>
              <a:rPr lang="pt-PT" baseline="0"/>
              <a:t> </a:t>
            </a:r>
            <a:r>
              <a:rPr lang="pt-PT" baseline="0" dirty="0" err="1"/>
              <a:t>it</a:t>
            </a:r>
            <a:r>
              <a:rPr lang="pt-PT" baseline="0"/>
              <a:t> to a </a:t>
            </a:r>
            <a:r>
              <a:rPr lang="pt-PT" baseline="0" dirty="0" err="1"/>
              <a:t>whole</a:t>
            </a:r>
            <a:r>
              <a:rPr lang="pt-PT" baseline="0"/>
              <a:t> </a:t>
            </a:r>
            <a:r>
              <a:rPr lang="pt-PT" baseline="0" dirty="0" err="1"/>
              <a:t>number</a:t>
            </a:r>
            <a:r>
              <a:rPr lang="pt-PT" baseline="0"/>
              <a:t> </a:t>
            </a:r>
            <a:r>
              <a:rPr lang="pt-PT" baseline="0" dirty="0" err="1"/>
              <a:t>automatically</a:t>
            </a:r>
            <a:r>
              <a:rPr lang="pt-PT" baseline="0"/>
              <a:t>. </a:t>
            </a:r>
            <a:r>
              <a:rPr lang="pt-PT" baseline="0" dirty="0" err="1"/>
              <a:t>An</a:t>
            </a:r>
            <a:r>
              <a:rPr lang="pt-PT" baseline="0"/>
              <a:t> </a:t>
            </a:r>
            <a:r>
              <a:rPr lang="pt-PT" baseline="0" dirty="0" err="1"/>
              <a:t>example</a:t>
            </a:r>
            <a:r>
              <a:rPr lang="pt-PT" baseline="0"/>
              <a:t> for Data </a:t>
            </a:r>
            <a:r>
              <a:rPr lang="pt-PT" baseline="0" dirty="0" err="1"/>
              <a:t>Visualization</a:t>
            </a:r>
            <a:r>
              <a:rPr lang="pt-PT" baseline="0"/>
              <a:t>: </a:t>
            </a:r>
            <a:r>
              <a:rPr lang="pt-PT" baseline="0" dirty="0" err="1"/>
              <a:t>if</a:t>
            </a:r>
            <a:r>
              <a:rPr lang="pt-PT" baseline="0"/>
              <a:t> a </a:t>
            </a:r>
            <a:r>
              <a:rPr lang="pt-PT" baseline="0" dirty="0" err="1"/>
              <a:t>value</a:t>
            </a:r>
            <a:r>
              <a:rPr lang="pt-PT" baseline="0"/>
              <a:t> </a:t>
            </a:r>
            <a:r>
              <a:rPr lang="pt-PT" baseline="0" dirty="0" err="1"/>
              <a:t>has</a:t>
            </a:r>
            <a:r>
              <a:rPr lang="pt-PT" baseline="0"/>
              <a:t> no decimal </a:t>
            </a:r>
            <a:r>
              <a:rPr lang="pt-PT" baseline="0" dirty="0" err="1"/>
              <a:t>places</a:t>
            </a:r>
            <a:r>
              <a:rPr lang="pt-PT" baseline="0"/>
              <a:t>, </a:t>
            </a:r>
            <a:r>
              <a:rPr lang="pt-PT" baseline="0" dirty="0" err="1"/>
              <a:t>there</a:t>
            </a:r>
            <a:r>
              <a:rPr lang="pt-PT" baseline="0"/>
              <a:t> </a:t>
            </a:r>
            <a:r>
              <a:rPr lang="pt-PT" baseline="0" dirty="0" err="1"/>
              <a:t>is</a:t>
            </a:r>
            <a:r>
              <a:rPr lang="pt-PT" baseline="0"/>
              <a:t> no </a:t>
            </a:r>
            <a:r>
              <a:rPr lang="pt-PT" baseline="0" dirty="0" err="1"/>
              <a:t>point</a:t>
            </a:r>
            <a:r>
              <a:rPr lang="pt-PT" baseline="0"/>
              <a:t> in </a:t>
            </a:r>
            <a:r>
              <a:rPr lang="pt-PT" baseline="0" dirty="0" err="1"/>
              <a:t>showing</a:t>
            </a:r>
            <a:r>
              <a:rPr lang="pt-PT" baseline="0"/>
              <a:t> </a:t>
            </a:r>
            <a:r>
              <a:rPr lang="pt-PT" baseline="0" dirty="0" err="1"/>
              <a:t>it</a:t>
            </a:r>
            <a:r>
              <a:rPr lang="pt-PT" baseline="0"/>
              <a:t>. For </a:t>
            </a:r>
            <a:r>
              <a:rPr lang="pt-PT" baseline="0" dirty="0" err="1"/>
              <a:t>instance</a:t>
            </a:r>
            <a:r>
              <a:rPr lang="pt-PT" baseline="0"/>
              <a:t>, </a:t>
            </a:r>
            <a:r>
              <a:rPr lang="pt-PT" baseline="0" dirty="0" err="1"/>
              <a:t>there</a:t>
            </a:r>
            <a:r>
              <a:rPr lang="pt-PT" baseline="0"/>
              <a:t> </a:t>
            </a:r>
            <a:r>
              <a:rPr lang="pt-PT" baseline="0" dirty="0" err="1"/>
              <a:t>is</a:t>
            </a:r>
            <a:r>
              <a:rPr lang="pt-PT" baseline="0"/>
              <a:t> no </a:t>
            </a:r>
            <a:r>
              <a:rPr lang="pt-PT" baseline="0" dirty="0" err="1"/>
              <a:t>half</a:t>
            </a:r>
            <a:r>
              <a:rPr lang="pt-PT" baseline="0"/>
              <a:t> </a:t>
            </a:r>
            <a:r>
              <a:rPr lang="pt-PT" baseline="0" dirty="0" err="1"/>
              <a:t>product</a:t>
            </a:r>
            <a:r>
              <a:rPr lang="pt-PT" baseline="0"/>
              <a:t> in </a:t>
            </a:r>
            <a:r>
              <a:rPr lang="pt-PT" baseline="0" dirty="0" err="1"/>
              <a:t>inventory</a:t>
            </a:r>
            <a:r>
              <a:rPr lang="pt-PT" baseline="0"/>
              <a:t>.</a:t>
            </a:r>
          </a:p>
          <a:p>
            <a:endParaRPr lang="pt-PT" baseline="0"/>
          </a:p>
          <a:p>
            <a:r>
              <a:rPr lang="en-US"/>
              <a:t>The Data Type drop down in Query Editor has two data types not currently present in Data or Report View: </a:t>
            </a:r>
            <a:r>
              <a:rPr lang="en-US" b="1"/>
              <a:t>Date/Time/</a:t>
            </a:r>
            <a:r>
              <a:rPr lang="en-US" b="1" dirty="0" err="1"/>
              <a:t>Timezone</a:t>
            </a:r>
            <a:r>
              <a:rPr lang="en-US"/>
              <a:t> and </a:t>
            </a:r>
            <a:r>
              <a:rPr lang="en-US" b="1"/>
              <a:t>Duration</a:t>
            </a:r>
            <a:r>
              <a:rPr lang="en-US"/>
              <a:t>. When a column with these data types are loaded into the model and viewed in Data or Report view, a column with a Date/Time/</a:t>
            </a:r>
            <a:r>
              <a:rPr lang="en-US" dirty="0" err="1"/>
              <a:t>Timezone</a:t>
            </a:r>
            <a:r>
              <a:rPr lang="en-US"/>
              <a:t> data type will be converted into a Date/Time, and a column with a Duration data type is converted into a Decimal Number.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606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446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a:t>Let’s walk through an overview of what Power BI is.  </a:t>
            </a:r>
          </a:p>
          <a:p>
            <a:pPr marL="228600" indent="-228600">
              <a:buFont typeface="+mj-lt"/>
              <a:buAutoNum type="arabicPeriod"/>
            </a:pPr>
            <a:endParaRPr lang="en-US" sz="1000" b="1" baseline="0"/>
          </a:p>
          <a:p>
            <a:r>
              <a:rPr lang="en-US" sz="1000" b="1"/>
              <a:t>1. The</a:t>
            </a:r>
            <a:r>
              <a:rPr lang="en-US" sz="1000" b="1" baseline="0"/>
              <a:t> Power BI Service, sometimes referred to as </a:t>
            </a:r>
            <a:r>
              <a:rPr lang="en-US" sz="1000" b="1"/>
              <a:t>powerbi.com,</a:t>
            </a:r>
            <a:r>
              <a:rPr lang="en-US" sz="1000" b="1" baseline="0"/>
              <a:t> </a:t>
            </a:r>
            <a:r>
              <a:rPr lang="en-US" sz="1000"/>
              <a:t>is what allows</a:t>
            </a:r>
            <a:r>
              <a:rPr lang="en-US" sz="1000" baseline="0"/>
              <a:t> you to</a:t>
            </a:r>
            <a:r>
              <a:rPr lang="en-US" sz="1000"/>
              <a:t>: </a:t>
            </a:r>
          </a:p>
          <a:p>
            <a:pPr marL="628650" lvl="1" indent="-171450">
              <a:buFont typeface="Arial" panose="020B0604020202020204" pitchFamily="34" charset="0"/>
              <a:buChar char="•"/>
            </a:pPr>
            <a:r>
              <a:rPr lang="en-US" sz="1000" baseline="0"/>
              <a:t>Create beautiful visualizations to tell compelling data stories. </a:t>
            </a:r>
          </a:p>
          <a:p>
            <a:pPr marL="628650" lvl="1" indent="-171450">
              <a:buFont typeface="Arial" panose="020B0604020202020204" pitchFamily="34" charset="0"/>
              <a:buChar char="•"/>
            </a:pPr>
            <a:r>
              <a:rPr lang="en-US" sz="1000" baseline="0"/>
              <a:t>Build rich, live dashboards that turn BI into business insights.</a:t>
            </a:r>
          </a:p>
          <a:p>
            <a:pPr marL="628650" lvl="1" indent="-171450">
              <a:buFont typeface="Arial" panose="020B0604020202020204" pitchFamily="34" charset="0"/>
              <a:buChar char="•"/>
            </a:pPr>
            <a:r>
              <a:rPr lang="en-US" sz="1000"/>
              <a:t>Create reports</a:t>
            </a:r>
            <a:r>
              <a:rPr lang="en-US" sz="1000" baseline="0"/>
              <a:t> &amp; datasets from which you can create visualizations and dashboards.</a:t>
            </a:r>
          </a:p>
          <a:p>
            <a:pPr marL="628650" lvl="1" indent="-171450">
              <a:buFont typeface="Arial" panose="020B0604020202020204" pitchFamily="34" charset="0"/>
              <a:buChar char="•"/>
            </a:pPr>
            <a:r>
              <a:rPr lang="en-US" sz="1000" baseline="0"/>
              <a:t>Enjoy the benefits of up-to-date data with real-time, automatic and scheduled refreshes.</a:t>
            </a:r>
          </a:p>
          <a:p>
            <a:pPr marL="628650" lvl="1" indent="-171450">
              <a:buFont typeface="Arial" panose="020B0604020202020204" pitchFamily="34" charset="0"/>
              <a:buChar char="•"/>
            </a:pPr>
            <a:r>
              <a:rPr lang="en-US" sz="1000" baseline="0"/>
              <a:t>Share dashboards easily with other people in your organization.</a:t>
            </a:r>
          </a:p>
          <a:p>
            <a:pPr marL="628650" lvl="1" indent="-171450">
              <a:buFont typeface="Arial" panose="020B0604020202020204" pitchFamily="34" charset="0"/>
              <a:buChar char="•"/>
            </a:pPr>
            <a:r>
              <a:rPr lang="en-US" sz="1000" baseline="0"/>
              <a:t>Ask questions of data in plain English with Natural Language Query.</a:t>
            </a:r>
          </a:p>
          <a:p>
            <a:pPr marL="628650" lvl="1" indent="-171450">
              <a:buFont typeface="Arial" panose="020B0604020202020204" pitchFamily="34" charset="0"/>
              <a:buChar char="•"/>
            </a:pPr>
            <a:r>
              <a:rPr lang="en-US" sz="1000" baseline="0"/>
              <a:t>Stay connected to data all the time with mobile applications.</a:t>
            </a:r>
          </a:p>
          <a:p>
            <a:pPr marL="457200" lvl="1" indent="0">
              <a:buFont typeface="Arial" panose="020B0604020202020204" pitchFamily="34" charset="0"/>
              <a:buNone/>
            </a:pPr>
            <a:endParaRPr lang="en-US" sz="1000" baseline="0"/>
          </a:p>
          <a:p>
            <a:pPr marL="0" indent="0">
              <a:buFont typeface="+mj-lt"/>
              <a:buNone/>
            </a:pPr>
            <a:r>
              <a:rPr lang="en-US" sz="1000" b="1" baseline="0"/>
              <a:t>2. </a:t>
            </a:r>
            <a:r>
              <a:rPr lang="en-US" sz="1000" b="0" baseline="0"/>
              <a:t>Power BI </a:t>
            </a:r>
            <a:r>
              <a:rPr lang="en-US" sz="1000" b="1" baseline="0"/>
              <a:t>connects to a variety of data sources. </a:t>
            </a:r>
            <a:r>
              <a:rPr lang="en-US" sz="1000" baseline="0"/>
              <a:t>These range across both cloud and on-premises sources, and include:</a:t>
            </a:r>
          </a:p>
          <a:p>
            <a:pPr marL="628650" lvl="1" indent="-171450">
              <a:buFont typeface="Arial" panose="020B0604020202020204" pitchFamily="34" charset="0"/>
              <a:buChar char="•"/>
            </a:pPr>
            <a:r>
              <a:rPr lang="en-US" sz="1000" baseline="0"/>
              <a:t>A variety of </a:t>
            </a:r>
            <a:r>
              <a:rPr lang="en-US" sz="1000" b="1" baseline="0"/>
              <a:t>popular SaaS solutions</a:t>
            </a:r>
            <a:r>
              <a:rPr lang="en-US" sz="1000" baseline="0"/>
              <a:t>, such as </a:t>
            </a:r>
            <a:r>
              <a:rPr lang="en-US" sz="1000" baseline="0" err="1"/>
              <a:t>Marketo</a:t>
            </a:r>
            <a:r>
              <a:rPr lang="en-US" sz="1000" baseline="0"/>
              <a:t>, Salesforce, GitHub, Dynamics CRM, </a:t>
            </a:r>
            <a:r>
              <a:rPr lang="en-US" sz="1000" baseline="0" err="1"/>
              <a:t>Zendesk</a:t>
            </a:r>
            <a:r>
              <a:rPr lang="en-US" sz="1000" baseline="0"/>
              <a:t>, and several others.</a:t>
            </a:r>
            <a:endParaRPr lang="en-US" sz="1000" b="0" baseline="0"/>
          </a:p>
          <a:p>
            <a:pPr marL="628650" lvl="1" indent="-171450">
              <a:buFont typeface="Arial" panose="020B0604020202020204" pitchFamily="34" charset="0"/>
              <a:buChar char="•"/>
            </a:pPr>
            <a:r>
              <a:rPr lang="en-US" sz="1000" b="1" baseline="0"/>
              <a:t>On-premises databases </a:t>
            </a:r>
            <a:r>
              <a:rPr lang="en-US" sz="1000" baseline="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a:t>Custom data sources </a:t>
            </a:r>
            <a:r>
              <a:rPr lang="en-US" sz="1000" baseline="0"/>
              <a:t>– </a:t>
            </a:r>
            <a:r>
              <a:rPr lang="en-US" sz="1000" b="0" baseline="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a:p>
          <a:p>
            <a:pPr marL="628650" lvl="1" indent="-171450">
              <a:buFont typeface="Arial" panose="020B0604020202020204" pitchFamily="34" charset="0"/>
              <a:buChar char="•"/>
            </a:pPr>
            <a:r>
              <a:rPr lang="en-US" sz="1000" b="1" baseline="0"/>
              <a:t>Other Azure services</a:t>
            </a:r>
            <a:r>
              <a:rPr lang="en-US" sz="1000" baseline="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a:t>Power BI Desktop, Excel and CSV files </a:t>
            </a:r>
            <a:r>
              <a:rPr lang="en-US" sz="1000" baseline="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a:p>
            <a:pPr marL="0" lv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753552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The sorting option is</a:t>
            </a:r>
            <a:r>
              <a:rPr lang="pt-PT" baseline="0"/>
              <a:t> available in the modeling tab.</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331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772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42</a:t>
            </a:fld>
            <a:endParaRPr lang="en-US"/>
          </a:p>
        </p:txBody>
      </p:sp>
    </p:spTree>
    <p:extLst>
      <p:ext uri="{BB962C8B-B14F-4D97-AF65-F5344CB8AC3E}">
        <p14:creationId xmlns:p14="http://schemas.microsoft.com/office/powerpoint/2010/main" val="4283961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DAX stands for Data Analysis</a:t>
            </a:r>
            <a:r>
              <a:rPr lang="pt-PT" baseline="0"/>
              <a:t> Expressions</a:t>
            </a:r>
          </a:p>
          <a:p>
            <a:r>
              <a:rPr lang="pt-PT">
                <a:solidFill>
                  <a:schemeClr val="tx1"/>
                </a:solidFill>
                <a:ea typeface="Calibri" panose="020F0502020204030204" pitchFamily="34" charset="0"/>
                <a:cs typeface="Times New Roman" panose="02020603050405020304" pitchFamily="18" charset="0"/>
              </a:rPr>
              <a:t>time calculations (</a:t>
            </a:r>
            <a:r>
              <a:rPr lang="pt-PT" i="1">
                <a:solidFill>
                  <a:schemeClr val="tx1"/>
                </a:solidFill>
                <a:ea typeface="Calibri" panose="020F0502020204030204" pitchFamily="34" charset="0"/>
                <a:cs typeface="Times New Roman" panose="02020603050405020304" pitchFamily="18" charset="0"/>
              </a:rPr>
              <a:t>periods to date, comparison between periods)</a:t>
            </a:r>
          </a:p>
          <a:p>
            <a:r>
              <a:rPr lang="pt-PT" i="1">
                <a:solidFill>
                  <a:schemeClr val="tx1"/>
                </a:solidFill>
                <a:cs typeface="Times New Roman" panose="02020603050405020304" pitchFamily="18" charset="0"/>
              </a:rPr>
              <a:t>Overlap</a:t>
            </a:r>
            <a:r>
              <a:rPr lang="pt-PT" i="1" baseline="0">
                <a:solidFill>
                  <a:schemeClr val="tx1"/>
                </a:solidFill>
                <a:cs typeface="Times New Roman" panose="02020603050405020304" pitchFamily="18" charset="0"/>
              </a:rPr>
              <a:t> with Formula Language – the decision here would be, for instance, if a calculation could be more performant in Power Query if we can leverage query folding. Some operations might also be easier in one than the other, or the user might be more familiar with one or the other. But indeed, calculated columns can also, for the most part, be done in Formula Language.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462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trying to understand a DAX formula, it is often helpful to break down each of the elements into a language you think and speak every day. For example, you can read this formula as:&gt; </a:t>
            </a:r>
            <a:r>
              <a:rPr lang="en-US" i="1"/>
              <a:t>For the measure named Total Sales, calculate (=) the SUM of values in the [SalesAmount ] column in the Sales table.</a:t>
            </a:r>
          </a:p>
          <a:p>
            <a:endParaRPr lang="pt-PT" i="1"/>
          </a:p>
          <a:p>
            <a:r>
              <a:rPr lang="en-US"/>
              <a:t>You also see the column [SalesAmount] was preceded by the table Sales in which the column belongs. This is known as a fully qualified column name in that it includes the column name preceded by the table name. Columns referenced in the same table do not require the table name be included in the formula. This can make long formulas that reference many columns shorter and easier to read. However, it's good practice to  include the table name in your measure formulas, even when in the same table.&gt; </a:t>
            </a:r>
            <a:r>
              <a:rPr lang="en-US" b="1"/>
              <a:t>Note:</a:t>
            </a:r>
            <a:r>
              <a:rPr lang="en-US"/>
              <a:t> If a table name contains spaces, reserved keywords, or disallowed characters, you’ll need to  enclose the table name in single quotation marks. You’ll also need to enclose table names in quotation marks if the name contains any characters outside the ANSI alphanumeric character range, regardless of whether your locale supports the character set or not.</a:t>
            </a:r>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2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Notice that semi-colon is</a:t>
            </a:r>
            <a:r>
              <a:rPr lang="pt-PT" baseline="0"/>
              <a:t> the split</a:t>
            </a:r>
          </a:p>
          <a:p>
            <a:r>
              <a:rPr lang="pt-PT" baseline="0"/>
              <a:t>Functions can call other functions (CALCULATE calls a FILTER)</a:t>
            </a:r>
          </a:p>
          <a:p>
            <a:r>
              <a:rPr lang="pt-PT" baseline="0"/>
              <a:t>A FILTER returns a table which is then used to filter the calculation</a:t>
            </a:r>
          </a:p>
          <a:p>
            <a:r>
              <a:rPr lang="pt-PT" baseline="0"/>
              <a:t>Calculations can refer to other calculations</a:t>
            </a:r>
          </a:p>
          <a:p>
            <a:pPr marL="0" marR="0" indent="0" algn="l" defTabSz="914400" rtl="0" eaLnBrk="1" fontAlgn="auto" latinLnBrk="0" hangingPunct="1">
              <a:lnSpc>
                <a:spcPct val="100000"/>
              </a:lnSpc>
              <a:spcBef>
                <a:spcPts val="0"/>
              </a:spcBef>
              <a:spcAft>
                <a:spcPts val="0"/>
              </a:spcAft>
              <a:buClrTx/>
              <a:buSzTx/>
              <a:buFontTx/>
              <a:buNone/>
              <a:tabLst/>
              <a:defRPr/>
            </a:pPr>
            <a:r>
              <a:rPr lang="pt-PT" baseline="0"/>
              <a:t>More about the CALCULATE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94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Leverage intellisense</a:t>
            </a:r>
            <a:r>
              <a:rPr lang="pt-PT" baseline="0"/>
              <a:t> while building the formula</a:t>
            </a:r>
          </a:p>
          <a:p>
            <a:endParaRPr lang="pt-PT" baseline="0"/>
          </a:p>
          <a:p>
            <a:r>
              <a:rPr lang="pt-PT" baseline="0"/>
              <a:t>The contextual menu for the table also allows the build of a calculation</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711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8291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t>Promote</a:t>
            </a:r>
            <a:r>
              <a:rPr lang="pt-PT" baseline="0"/>
              <a:t> code reuse by referencing measures from other measures. This simplifies maintenaince and also makes the code cleaner.</a:t>
            </a:r>
          </a:p>
          <a:p>
            <a:endParaRPr lang="pt-PT" baseline="0"/>
          </a:p>
          <a:p>
            <a:r>
              <a:rPr lang="pt-PT" baseline="0"/>
              <a:t>How Measures are evaluated:</a:t>
            </a:r>
          </a:p>
          <a:p>
            <a:endParaRPr lang="pt-PT" baseline="0"/>
          </a:p>
          <a:p>
            <a:pPr marL="228600" indent="-228600">
              <a:buAutoNum type="arabicParenR"/>
            </a:pPr>
            <a:r>
              <a:rPr lang="pt-PT" baseline="0"/>
              <a:t>The coordinates for a particular cell are detected (they are the conjunction of all implicit (slicers, filters on report/page/view) and explicit (fields on visualization))</a:t>
            </a:r>
          </a:p>
          <a:p>
            <a:pPr marL="228600" indent="-228600">
              <a:buAutoNum type="arabicParenR"/>
            </a:pPr>
            <a:r>
              <a:rPr lang="pt-PT" baseline="0"/>
              <a:t>A CALCULATE statement, if used, will alter the detected filter context</a:t>
            </a:r>
          </a:p>
          <a:p>
            <a:pPr marL="228600" indent="-228600">
              <a:buAutoNum type="arabicParenR"/>
            </a:pPr>
            <a:r>
              <a:rPr lang="pt-PT" baseline="0"/>
              <a:t>The filter context that results from 1 and 2 is applied to the underlying table</a:t>
            </a:r>
          </a:p>
          <a:p>
            <a:pPr marL="228600" indent="-228600">
              <a:buAutoNum type="arabicParenR"/>
            </a:pPr>
            <a:r>
              <a:rPr lang="pt-PT" baseline="0"/>
              <a:t>Filters follow the relationships and will only follow if the direction allows the intented filtering. Otherwise, wrong results will be returned</a:t>
            </a:r>
          </a:p>
          <a:p>
            <a:pPr marL="228600" indent="-228600">
              <a:buAutoNum type="arabicParenR"/>
            </a:pPr>
            <a:r>
              <a:rPr lang="pt-PT" baseline="0"/>
              <a:t>The formula is calculated </a:t>
            </a:r>
          </a:p>
          <a:p>
            <a:pPr marL="228600" indent="-228600">
              <a:buAutoNum type="arabicParenR"/>
            </a:pPr>
            <a:r>
              <a:rPr lang="pt-PT" baseline="0"/>
              <a:t>The result is returned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577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June 2016</a:t>
            </a:r>
            <a:r>
              <a:rPr lang="en-US" baseline="0"/>
              <a:t> – only Percent of grand total was available – if on a matrix it is indeed the percentage of grand total and not of subtotals.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27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fld id="{E98C02C0-98AB-4661-8FF3-2C79CAD8CBF9}" type="slidenum">
              <a:rPr lang="en-US">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40216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a:t>
            </a:r>
            <a:r>
              <a:rPr lang="en-US" baseline="0"/>
              <a:t> argument has to be an expression. </a:t>
            </a:r>
            <a:endParaRPr lang="en-US"/>
          </a:p>
          <a:p>
            <a:r>
              <a:rPr lang="en-US"/>
              <a:t>Notice that we are forcing the EnglishPromotionCategory</a:t>
            </a:r>
            <a:r>
              <a:rPr lang="en-US" baseline="0"/>
              <a:t> selection, so it only returns values for that particular selection, because the filter in calculate overrides fields in the analysis if they are the same.</a:t>
            </a:r>
          </a:p>
          <a:p>
            <a:endParaRPr lang="en-US" baseline="0"/>
          </a:p>
          <a:p>
            <a:r>
              <a:rPr lang="en-US" sz="1200" b="1" i="0" u="none" strike="noStrike" kern="1200" baseline="0">
                <a:solidFill>
                  <a:schemeClr val="tx1"/>
                </a:solidFill>
                <a:latin typeface="+mn-lt"/>
                <a:ea typeface="+mn-ea"/>
                <a:cs typeface="+mn-cs"/>
              </a:rPr>
              <a:t>In a &lt;filter&gt; argument to CALCULATE(), you are not limited to the “=”</a:t>
            </a:r>
          </a:p>
          <a:p>
            <a:r>
              <a:rPr lang="en-US" sz="1200" b="1" i="0" u="none" strike="noStrike" kern="1200" baseline="0">
                <a:solidFill>
                  <a:schemeClr val="tx1"/>
                </a:solidFill>
                <a:latin typeface="+mn-lt"/>
                <a:ea typeface="+mn-ea"/>
                <a:cs typeface="+mn-cs"/>
              </a:rPr>
              <a:t>operator. You can also use:</a:t>
            </a:r>
          </a:p>
          <a:p>
            <a:r>
              <a:rPr lang="en-US" sz="1200" b="0" i="0" u="none" strike="noStrike" kern="1200" baseline="0">
                <a:solidFill>
                  <a:schemeClr val="tx1"/>
                </a:solidFill>
                <a:latin typeface="+mn-lt"/>
                <a:ea typeface="+mn-ea"/>
                <a:cs typeface="+mn-cs"/>
              </a:rPr>
              <a:t>&lt; (Less than)</a:t>
            </a:r>
          </a:p>
          <a:p>
            <a:r>
              <a:rPr lang="en-US" sz="1200" b="0" i="0" u="none" strike="noStrike" kern="1200" baseline="0">
                <a:solidFill>
                  <a:schemeClr val="tx1"/>
                </a:solidFill>
                <a:latin typeface="+mn-lt"/>
                <a:ea typeface="+mn-ea"/>
                <a:cs typeface="+mn-cs"/>
              </a:rPr>
              <a:t>&gt; (Greater than)</a:t>
            </a:r>
          </a:p>
          <a:p>
            <a:r>
              <a:rPr lang="en-US" sz="1200" b="0" i="0" u="none" strike="noStrike" kern="1200" baseline="0">
                <a:solidFill>
                  <a:schemeClr val="tx1"/>
                </a:solidFill>
                <a:latin typeface="+mn-lt"/>
                <a:ea typeface="+mn-ea"/>
                <a:cs typeface="+mn-cs"/>
              </a:rPr>
              <a:t>&lt;= (Less than or equal to)</a:t>
            </a:r>
          </a:p>
          <a:p>
            <a:r>
              <a:rPr lang="en-US" sz="1200" b="0" i="0" u="none" strike="noStrike" kern="1200" baseline="0">
                <a:solidFill>
                  <a:schemeClr val="tx1"/>
                </a:solidFill>
                <a:latin typeface="+mn-lt"/>
                <a:ea typeface="+mn-ea"/>
                <a:cs typeface="+mn-cs"/>
              </a:rPr>
              <a:t>&gt;= (Greater than or equal to)</a:t>
            </a:r>
          </a:p>
          <a:p>
            <a:pPr marL="0" indent="0">
              <a:buFont typeface="Symbol" panose="05050102010706020507" pitchFamily="18" charset="2"/>
              <a:buNone/>
            </a:pPr>
            <a:r>
              <a:rPr lang="en-US" sz="1200" b="0" i="0" u="none" strike="noStrike" kern="1200" baseline="0">
                <a:solidFill>
                  <a:schemeClr val="tx1"/>
                </a:solidFill>
                <a:latin typeface="+mn-lt"/>
                <a:ea typeface="+mn-ea"/>
                <a:cs typeface="+mn-cs"/>
              </a:rPr>
              <a:t>&lt;&gt;(Not equal to)</a:t>
            </a:r>
          </a:p>
          <a:p>
            <a:pPr marL="171450" indent="-171450">
              <a:buFont typeface="Symbol" panose="05050102010706020507" pitchFamily="18" charset="2"/>
              <a:buChar char="¨"/>
            </a:pPr>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All of the &lt;filter&gt; arguments in a single CALCULATE() behave as if they are</a:t>
            </a:r>
          </a:p>
          <a:p>
            <a:r>
              <a:rPr lang="en-US" sz="1200" b="1" i="0" u="none" strike="noStrike" kern="1200" baseline="0">
                <a:solidFill>
                  <a:schemeClr val="tx1"/>
                </a:solidFill>
                <a:latin typeface="+mn-lt"/>
                <a:ea typeface="+mn-ea"/>
                <a:cs typeface="+mn-cs"/>
              </a:rPr>
              <a:t>wrapped in an AND() function. </a:t>
            </a:r>
            <a:r>
              <a:rPr lang="en-US" sz="1200" b="0" i="0" u="none" strike="noStrike" kern="1200" baseline="0">
                <a:solidFill>
                  <a:schemeClr val="tx1"/>
                </a:solidFill>
                <a:latin typeface="+mn-lt"/>
                <a:ea typeface="+mn-ea"/>
                <a:cs typeface="+mn-cs"/>
              </a:rPr>
              <a:t>In other words, a row must match every &lt;filter&gt;</a:t>
            </a:r>
          </a:p>
          <a:p>
            <a:r>
              <a:rPr lang="en-US" sz="1200" b="0" i="0" u="none" strike="noStrike" kern="1200" baseline="0">
                <a:solidFill>
                  <a:schemeClr val="tx1"/>
                </a:solidFill>
                <a:latin typeface="+mn-lt"/>
                <a:ea typeface="+mn-ea"/>
                <a:cs typeface="+mn-cs"/>
              </a:rPr>
              <a:t>argument in order to be included in the calculation.</a:t>
            </a:r>
          </a:p>
          <a:p>
            <a:r>
              <a:rPr lang="en-US" sz="1200" b="0" i="0" u="none" strike="noStrike" kern="1200" baseline="0">
                <a:solidFill>
                  <a:schemeClr val="tx1"/>
                </a:solidFill>
                <a:latin typeface="+mn-lt"/>
                <a:ea typeface="+mn-ea"/>
                <a:cs typeface="+mn-cs"/>
              </a:rPr>
              <a:t>If you need an “OR()” style of operation, you can use the “||” operator.</a:t>
            </a:r>
          </a:p>
          <a:p>
            <a:pPr marL="171450" indent="-171450">
              <a:buFont typeface="Symbol" panose="05050102010706020507" pitchFamily="18" charset="2"/>
              <a:buChar char="¨"/>
            </a:pPr>
            <a:endParaRPr lang="en-US" baseline="0"/>
          </a:p>
          <a:p>
            <a:r>
              <a:rPr lang="en-US" sz="1200" b="0" i="0" u="none" strike="noStrike" kern="1200" baseline="0">
                <a:solidFill>
                  <a:schemeClr val="tx1"/>
                </a:solidFill>
                <a:latin typeface="+mn-lt"/>
                <a:ea typeface="+mn-ea"/>
                <a:cs typeface="+mn-cs"/>
              </a:rPr>
              <a:t>When you use the || operator within one of the Calculate filter arguments, it can</a:t>
            </a:r>
          </a:p>
          <a:p>
            <a:r>
              <a:rPr lang="en-US" sz="1200" b="0" i="0" u="none" strike="noStrike" kern="1200" baseline="0">
                <a:solidFill>
                  <a:schemeClr val="tx1"/>
                </a:solidFill>
                <a:latin typeface="+mn-lt"/>
                <a:ea typeface="+mn-ea"/>
                <a:cs typeface="+mn-cs"/>
              </a:rPr>
              <a:t>only be used between comparisons on a single column – TransType in this case. You</a:t>
            </a:r>
          </a:p>
          <a:p>
            <a:r>
              <a:rPr lang="en-US" sz="1200" b="0" i="0" u="none" strike="noStrike" kern="1200" baseline="0">
                <a:solidFill>
                  <a:schemeClr val="tx1"/>
                </a:solidFill>
                <a:latin typeface="+mn-lt"/>
                <a:ea typeface="+mn-ea"/>
                <a:cs typeface="+mn-cs"/>
              </a:rPr>
              <a:t>cannot use || between comparisons that operate on different columns, such as</a:t>
            </a:r>
          </a:p>
          <a:p>
            <a:r>
              <a:rPr lang="en-US" sz="1200" b="0" i="0" u="none" strike="noStrike" kern="1200" baseline="0">
                <a:solidFill>
                  <a:schemeClr val="tx1"/>
                </a:solidFill>
                <a:latin typeface="+mn-lt"/>
                <a:ea typeface="+mn-ea"/>
                <a:cs typeface="+mn-cs"/>
              </a:rPr>
              <a:t>TransType and Year.</a:t>
            </a: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227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Demo heavy??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4311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Use</a:t>
            </a:r>
            <a:r>
              <a:rPr lang="en-GB" sz="1600" baseline="0">
                <a:gradFill>
                  <a:gsLst>
                    <a:gs pos="1250">
                      <a:schemeClr val="tx2"/>
                    </a:gs>
                    <a:gs pos="99000">
                      <a:schemeClr val="tx2"/>
                    </a:gs>
                  </a:gsLst>
                  <a:lin ang="5400000" scaled="0"/>
                </a:gradFill>
              </a:rPr>
              <a:t> PowerPoint zoom to circulate through the UI</a:t>
            </a:r>
            <a:endParaRPr lang="en-GB" sz="1600">
              <a:gradFill>
                <a:gsLst>
                  <a:gs pos="1250">
                    <a:schemeClr val="tx2"/>
                  </a:gs>
                  <a:gs pos="99000">
                    <a:schemeClr val="tx2"/>
                  </a:gs>
                </a:gsLst>
                <a:lin ang="5400000" scaled="0"/>
              </a:gradFill>
            </a:endParaRPr>
          </a:p>
          <a:p>
            <a:pPr marL="0" indent="0">
              <a:buFont typeface="Arial" panose="020B0604020202020204" pitchFamily="34" charset="0"/>
              <a:buNone/>
            </a:pPr>
            <a:r>
              <a:rPr lang="en-GB" sz="1600">
                <a:gradFill>
                  <a:gsLst>
                    <a:gs pos="1250">
                      <a:schemeClr val="tx2"/>
                    </a:gs>
                    <a:gs pos="99000">
                      <a:schemeClr val="tx2"/>
                    </a:gs>
                  </a:gsLst>
                  <a:lin ang="5400000" scaled="0"/>
                </a:gradFill>
              </a:rPr>
              <a:t>Report</a:t>
            </a:r>
            <a:r>
              <a:rPr lang="en-GB" sz="1600" baseline="0">
                <a:gradFill>
                  <a:gsLst>
                    <a:gs pos="1250">
                      <a:schemeClr val="tx2"/>
                    </a:gs>
                    <a:gs pos="99000">
                      <a:schemeClr val="tx2"/>
                    </a:gs>
                  </a:gsLst>
                  <a:lin ang="5400000" scaled="0"/>
                </a:gradFill>
              </a:rPr>
              <a:t> related ribbon options – </a:t>
            </a:r>
          </a:p>
          <a:p>
            <a:pPr marL="0" indent="0">
              <a:buFont typeface="Arial" panose="020B0604020202020204" pitchFamily="34" charset="0"/>
              <a:buNone/>
            </a:pPr>
            <a:r>
              <a:rPr lang="en-GB" sz="1600" baseline="0">
                <a:gradFill>
                  <a:gsLst>
                    <a:gs pos="1250">
                      <a:schemeClr val="tx2"/>
                    </a:gs>
                    <a:gs pos="99000">
                      <a:schemeClr val="tx2"/>
                    </a:gs>
                  </a:gsLst>
                  <a:lin ang="5400000" scaled="0"/>
                </a:gradFill>
              </a:rPr>
              <a:t>	Add new page or duplicate/Add a new blank visual/Add textbox or image or shape</a:t>
            </a:r>
          </a:p>
          <a:p>
            <a:pPr marL="0" indent="0">
              <a:buFont typeface="Arial" panose="020B0604020202020204" pitchFamily="34" charset="0"/>
              <a:buNone/>
            </a:pPr>
            <a:r>
              <a:rPr lang="en-GB" sz="1600">
                <a:gradFill>
                  <a:gsLst>
                    <a:gs pos="1250">
                      <a:schemeClr val="tx2"/>
                    </a:gs>
                    <a:gs pos="99000">
                      <a:schemeClr val="tx2"/>
                    </a:gs>
                  </a:gsLst>
                  <a:lin ang="5400000" scaled="0"/>
                </a:gradFill>
              </a:rPr>
              <a:t>	Configure the page view to fit page/width</a:t>
            </a:r>
            <a:r>
              <a:rPr lang="en-GB" sz="1600" baseline="0">
                <a:gradFill>
                  <a:gsLst>
                    <a:gs pos="1250">
                      <a:schemeClr val="tx2"/>
                    </a:gs>
                    <a:gs pos="99000">
                      <a:schemeClr val="tx2"/>
                    </a:gs>
                  </a:gsLst>
                  <a:lin ang="5400000" scaled="0"/>
                </a:gradFill>
              </a:rPr>
              <a:t> or actual size</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977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Use zoomit (ctrl+1) to pause the visualization when it is showing the view configuration – the available fields</a:t>
            </a:r>
            <a:r>
              <a:rPr lang="en-GB" sz="1600" baseline="0">
                <a:gradFill>
                  <a:gsLst>
                    <a:gs pos="1250">
                      <a:schemeClr val="tx2"/>
                    </a:gs>
                    <a:gs pos="99000">
                      <a:schemeClr val="tx2"/>
                    </a:gs>
                  </a:gsLst>
                  <a:lin ang="5400000" scaled="0"/>
                </a:gradFill>
              </a:rPr>
              <a:t> will depend on the visualization (more or less options)</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1804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Look into</a:t>
            </a:r>
            <a:r>
              <a:rPr lang="en-GB" sz="1600" baseline="0">
                <a:gradFill>
                  <a:gsLst>
                    <a:gs pos="1250">
                      <a:schemeClr val="tx2"/>
                    </a:gs>
                    <a:gs pos="99000">
                      <a:schemeClr val="tx2"/>
                    </a:gs>
                  </a:gsLst>
                  <a:lin ang="5400000" scaled="0"/>
                </a:gradFill>
              </a:rPr>
              <a:t> Edward Tufte or Stephen Few for guidelines</a:t>
            </a:r>
          </a:p>
          <a:p>
            <a:pPr marL="0" indent="0">
              <a:buFont typeface="Arial" panose="020B0604020202020204" pitchFamily="34" charset="0"/>
              <a:buNone/>
            </a:pPr>
            <a:r>
              <a:rPr lang="en-GB" sz="1600" baseline="0">
                <a:gradFill>
                  <a:gsLst>
                    <a:gs pos="1250">
                      <a:schemeClr val="tx2"/>
                    </a:gs>
                    <a:gs pos="99000">
                      <a:schemeClr val="tx2"/>
                    </a:gs>
                  </a:gsLst>
                  <a:lin ang="5400000" scaled="0"/>
                </a:gradFill>
              </a:rPr>
              <a:t>Great control which is a significant step forward when comparing to power view or performance point</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389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Use zoomit (ctrl+1) to pause the visualization when it is showing the view configuration – the available fields</a:t>
            </a:r>
            <a:r>
              <a:rPr lang="en-GB" sz="1600" baseline="0">
                <a:gradFill>
                  <a:gsLst>
                    <a:gs pos="1250">
                      <a:schemeClr val="tx2"/>
                    </a:gs>
                    <a:gs pos="99000">
                      <a:schemeClr val="tx2"/>
                    </a:gs>
                  </a:gsLst>
                  <a:lin ang="5400000" scaled="0"/>
                </a:gradFill>
              </a:rPr>
              <a:t> will depend on the visualization (more or less options)</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286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Lock aspect appears to have no visible effect – March</a:t>
            </a:r>
            <a:r>
              <a:rPr lang="en-GB" sz="1600" baseline="0">
                <a:gradFill>
                  <a:gsLst>
                    <a:gs pos="1250">
                      <a:schemeClr val="tx2"/>
                    </a:gs>
                    <a:gs pos="99000">
                      <a:schemeClr val="tx2"/>
                    </a:gs>
                  </a:gsLst>
                  <a:lin ang="5400000" scaled="0"/>
                </a:gradFill>
              </a:rPr>
              <a:t> 2016</a:t>
            </a:r>
          </a:p>
          <a:p>
            <a:pPr marL="0" indent="0">
              <a:buFont typeface="Arial" panose="020B0604020202020204" pitchFamily="34" charset="0"/>
              <a:buNone/>
            </a:pPr>
            <a:r>
              <a:rPr lang="en-GB" sz="1600" baseline="0">
                <a:gradFill>
                  <a:gsLst>
                    <a:gs pos="1250">
                      <a:schemeClr val="tx2"/>
                    </a:gs>
                    <a:gs pos="99000">
                      <a:schemeClr val="tx2"/>
                    </a:gs>
                  </a:gsLst>
                  <a:lin ang="5400000" scaled="0"/>
                </a:gradFill>
              </a:rPr>
              <a:t>Trend line available for some visualizations – only linear until May 2016 and for charts like scatter</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660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a:gradFill>
                  <a:gsLst>
                    <a:gs pos="1250">
                      <a:schemeClr val="tx2"/>
                    </a:gs>
                    <a:gs pos="99000">
                      <a:schemeClr val="tx2"/>
                    </a:gs>
                  </a:gsLst>
                  <a:lin ang="5400000" scaled="0"/>
                </a:gradFill>
              </a:rPr>
              <a:t>Reference to visualization tips: </a:t>
            </a:r>
            <a:r>
              <a:rPr lang="en-US" sz="1200" u="sng" kern="1200">
                <a:solidFill>
                  <a:schemeClr val="tx1"/>
                </a:solidFill>
                <a:effectLst/>
                <a:latin typeface="+mn-lt"/>
                <a:ea typeface="+mn-ea"/>
                <a:cs typeface="+mn-cs"/>
                <a:hlinkClick r:id="rId3"/>
              </a:rPr>
              <a:t>http://www.stratigent.com/sites/default/files/images/Top%20Visualization.png</a:t>
            </a:r>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4070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425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969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6</a:t>
            </a:fld>
            <a:endParaRPr lang="en-US"/>
          </a:p>
        </p:txBody>
      </p:sp>
    </p:spTree>
    <p:extLst>
      <p:ext uri="{BB962C8B-B14F-4D97-AF65-F5344CB8AC3E}">
        <p14:creationId xmlns:p14="http://schemas.microsoft.com/office/powerpoint/2010/main" val="24190433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56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4194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446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2487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583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a:t>A waterfall chart shows a running total as values are added or subtracted. It's useful for understanding how an initial value (for example, net income) is affected by a series of positive and negative changes.</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7985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The weight</a:t>
            </a:r>
            <a:r>
              <a:rPr lang="en-GB" sz="1600" baseline="0">
                <a:gradFill>
                  <a:gsLst>
                    <a:gs pos="1250">
                      <a:schemeClr val="tx2"/>
                    </a:gs>
                    <a:gs pos="99000">
                      <a:schemeClr val="tx2"/>
                    </a:gs>
                  </a:gsLst>
                  <a:lin ang="5400000" scaled="0"/>
                </a:gradFill>
              </a:rPr>
              <a:t> of the top 10 products in sales is the size of the bubble. It is possible to see the evolution across time.</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673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534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Also allows the</a:t>
            </a:r>
            <a:r>
              <a:rPr lang="en-GB" sz="1600" baseline="0">
                <a:gradFill>
                  <a:gsLst>
                    <a:gs pos="1250">
                      <a:schemeClr val="tx2"/>
                    </a:gs>
                    <a:gs pos="99000">
                      <a:schemeClr val="tx2"/>
                    </a:gs>
                  </a:gsLst>
                  <a:lin ang="5400000" scaled="0"/>
                </a:gradFill>
              </a:rPr>
              <a:t> contribution of parts to the whole.</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0346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34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Power BI is a Software as a Service (SaaS) BI solution</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1200" kern="1200" dirty="0">
              <a:solidFill>
                <a:schemeClr val="tx1"/>
              </a:solidFill>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b="1" kern="1200" dirty="0">
                <a:solidFill>
                  <a:schemeClr val="tx1"/>
                </a:solidFill>
                <a:latin typeface="+mn-lt"/>
                <a:ea typeface="Calibri" panose="020F0502020204030204" pitchFamily="34" charset="0"/>
                <a:cs typeface="Times New Roman" panose="02020603050405020304" pitchFamily="18" charset="0"/>
              </a:rPr>
              <a:t>Talking points:</a:t>
            </a:r>
            <a:br>
              <a:rPr lang="en-US" sz="1200" b="1" kern="1200" dirty="0">
                <a:solidFill>
                  <a:schemeClr val="tx1"/>
                </a:solidFill>
                <a:latin typeface="+mn-lt"/>
                <a:ea typeface="Calibri" panose="020F0502020204030204" pitchFamily="34" charset="0"/>
                <a:cs typeface="Times New Roman" panose="02020603050405020304" pitchFamily="18" charset="0"/>
              </a:rPr>
            </a:br>
            <a:r>
              <a:rPr lang="en-US" sz="1200" b="0" kern="1200" dirty="0">
                <a:solidFill>
                  <a:schemeClr val="tx1"/>
                </a:solidFill>
                <a:latin typeface="+mn-lt"/>
                <a:ea typeface="Calibri" panose="020F0502020204030204" pitchFamily="34" charset="0"/>
                <a:cs typeface="Times New Roman" panose="02020603050405020304" pitchFamily="18" charset="0"/>
              </a:rPr>
              <a:t>Power BI</a:t>
            </a:r>
            <a:r>
              <a:rPr lang="en-US" sz="1200" kern="1200" dirty="0">
                <a:solidFill>
                  <a:schemeClr val="tx1"/>
                </a:solidFill>
                <a:latin typeface="+mn-lt"/>
                <a:ea typeface="Calibri" panose="020F0502020204030204" pitchFamily="34" charset="0"/>
                <a:cs typeface="Times New Roman" panose="02020603050405020304" pitchFamily="18" charset="0"/>
              </a:rPr>
              <a:t> enables fast deployment with</a:t>
            </a:r>
            <a:r>
              <a:rPr lang="en-US" sz="1200" kern="1200" baseline="0" dirty="0">
                <a:solidFill>
                  <a:schemeClr val="tx1"/>
                </a:solidFill>
                <a:latin typeface="+mn-lt"/>
                <a:ea typeface="Calibri" panose="020F0502020204030204" pitchFamily="34" charset="0"/>
                <a:cs typeface="Times New Roman" panose="02020603050405020304" pitchFamily="18" charset="0"/>
              </a:rPr>
              <a:t> guaranteed SLAs for uptime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baseline="0" dirty="0">
                <a:solidFill>
                  <a:schemeClr val="tx1"/>
                </a:solidFill>
                <a:latin typeface="+mn-lt"/>
                <a:ea typeface="Calibri" panose="020F0502020204030204" pitchFamily="34" charset="0"/>
                <a:cs typeface="Times New Roman" panose="02020603050405020304" pitchFamily="18" charset="0"/>
              </a:rPr>
              <a:t>Power BI scales to your demands, without having to worry about new hardware acquisitions and maintenance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The service is updated for you</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Tenant management and usage logs for Power BI for your company is done through the Power BI admin portal.</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mn-lt"/>
                <a:ea typeface="+mn-ea"/>
                <a:cs typeface="+mn-cs"/>
              </a:rPr>
              <a:t>Security and auditing are managed in the Office 365 Admin Portal.</a:t>
            </a:r>
            <a:r>
              <a:rPr lang="en-US" sz="1200" b="0" i="0" kern="1200" dirty="0">
                <a:solidFill>
                  <a:schemeClr val="tx1"/>
                </a:solidFill>
                <a:effectLst/>
                <a:latin typeface="+mn-lt"/>
                <a:ea typeface="+mn-ea"/>
                <a:cs typeface="+mn-cs"/>
              </a:rPr>
              <a:t> Access to the O365 admin portal can be</a:t>
            </a:r>
            <a:r>
              <a:rPr lang="en-US" sz="1200" b="0" i="0" kern="1200" baseline="0" dirty="0">
                <a:solidFill>
                  <a:schemeClr val="tx1"/>
                </a:solidFill>
                <a:effectLst/>
                <a:latin typeface="+mn-lt"/>
                <a:ea typeface="+mn-ea"/>
                <a:cs typeface="+mn-cs"/>
              </a:rPr>
              <a:t> secured with the Power BI Admin role.</a:t>
            </a:r>
            <a:endParaRPr lang="en-US" sz="1200" kern="1200" dirty="0">
              <a:solidFill>
                <a:schemeClr val="tx1"/>
              </a:solidFill>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Power BI supports Azure AD Conditional Access to provide more control for how users access Power BI. </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Power BI Auditing allows administrators to monitor important user activities. </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252283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a:t>When to use a Filled Map</a:t>
            </a:r>
          </a:p>
          <a:p>
            <a:r>
              <a:rPr lang="en-US" sz="1600"/>
              <a:t>Filled Maps are a great choice:</a:t>
            </a:r>
          </a:p>
          <a:p>
            <a:r>
              <a:rPr lang="en-US" sz="1600"/>
              <a:t>to display quantitative information on a map.</a:t>
            </a:r>
          </a:p>
          <a:p>
            <a:r>
              <a:rPr lang="en-US" sz="1600"/>
              <a:t>to show spatial patterns and relationships.</a:t>
            </a:r>
          </a:p>
          <a:p>
            <a:r>
              <a:rPr lang="en-US" sz="1600"/>
              <a:t>when your data is standardized.</a:t>
            </a:r>
          </a:p>
          <a:p>
            <a:r>
              <a:rPr lang="en-US" sz="1600"/>
              <a:t>when working with socioeconomic data.</a:t>
            </a:r>
          </a:p>
          <a:p>
            <a:r>
              <a:rPr lang="en-US" sz="1600"/>
              <a:t>when defined regions are important.</a:t>
            </a:r>
          </a:p>
          <a:p>
            <a:r>
              <a:rPr lang="en-US" sz="1600"/>
              <a:t>to get an overview of the distribution across the geographic locations.</a:t>
            </a:r>
          </a:p>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230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This is a PREVIEW feature as of November 2016</a:t>
            </a:r>
          </a:p>
          <a:p>
            <a:pPr marL="0" indent="0">
              <a:buFont typeface="Arial" panose="020B0604020202020204" pitchFamily="34" charset="0"/>
              <a:buNone/>
            </a:pPr>
            <a:endParaRPr lang="en-GB" sz="1600">
              <a:gradFill>
                <a:gsLst>
                  <a:gs pos="1250">
                    <a:schemeClr val="tx2"/>
                  </a:gs>
                  <a:gs pos="99000">
                    <a:schemeClr val="tx2"/>
                  </a:gs>
                </a:gsLst>
                <a:lin ang="5400000" scaled="0"/>
              </a:gradFill>
            </a:endParaRPr>
          </a:p>
          <a:p>
            <a:pPr marL="0" indent="0">
              <a:buFont typeface="Arial" panose="020B0604020202020204" pitchFamily="34" charset="0"/>
              <a:buNone/>
            </a:pPr>
            <a:r>
              <a:rPr lang="en-GB" sz="1600">
                <a:gradFill>
                  <a:gsLst>
                    <a:gs pos="1250">
                      <a:schemeClr val="tx2"/>
                    </a:gs>
                    <a:gs pos="99000">
                      <a:schemeClr val="tx2"/>
                    </a:gs>
                  </a:gsLst>
                  <a:lin ang="5400000" scaled="0"/>
                </a:gradFill>
              </a:rPr>
              <a:t>http://www.esri.com/software/arcgis/arcgis-maps-for-power-bi</a:t>
            </a:r>
          </a:p>
          <a:p>
            <a:pPr marL="0" indent="0">
              <a:buFont typeface="Arial" panose="020B0604020202020204" pitchFamily="34" charset="0"/>
              <a:buNone/>
            </a:pPr>
            <a:r>
              <a:rPr lang="en-GB" sz="1600">
                <a:gradFill>
                  <a:gsLst>
                    <a:gs pos="1250">
                      <a:schemeClr val="tx2"/>
                    </a:gs>
                    <a:gs pos="99000">
                      <a:schemeClr val="tx2"/>
                    </a:gs>
                  </a:gsLst>
                  <a:lin ang="5400000" scaled="0"/>
                </a:gradFill>
              </a:rPr>
              <a:t>https://powerbi.microsoft.com/en-us/documentation/powerbi-service-tutorial-arcgis/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21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This is a PREVIEW feature as of November 2016</a:t>
            </a:r>
          </a:p>
          <a:p>
            <a:pPr marL="0" indent="0">
              <a:buFont typeface="Arial" panose="020B0604020202020204" pitchFamily="34" charset="0"/>
              <a:buNone/>
            </a:pPr>
            <a:endParaRPr lang="en-GB" sz="1600">
              <a:gradFill>
                <a:gsLst>
                  <a:gs pos="1250">
                    <a:schemeClr val="tx2"/>
                  </a:gs>
                  <a:gs pos="99000">
                    <a:schemeClr val="tx2"/>
                  </a:gs>
                </a:gsLst>
                <a:lin ang="5400000" scaled="0"/>
              </a:gradFill>
            </a:endParaRPr>
          </a:p>
          <a:p>
            <a:pPr marL="0" indent="0">
              <a:buFont typeface="Arial" panose="020B0604020202020204" pitchFamily="34" charset="0"/>
              <a:buNone/>
            </a:pPr>
            <a:r>
              <a:rPr lang="en-GB" sz="1600">
                <a:gradFill>
                  <a:gsLst>
                    <a:gs pos="1250">
                      <a:schemeClr val="tx2"/>
                    </a:gs>
                    <a:gs pos="99000">
                      <a:schemeClr val="tx2"/>
                    </a:gs>
                  </a:gsLst>
                  <a:lin ang="5400000" scaled="0"/>
                </a:gradFill>
              </a:rPr>
              <a:t>https://powerbi.microsoft.com/en-us/docu</a:t>
            </a:r>
          </a:p>
          <a:p>
            <a:pPr marL="0" indent="0">
              <a:buFont typeface="Arial" panose="020B0604020202020204" pitchFamily="34" charset="0"/>
              <a:buNone/>
            </a:pPr>
            <a:endParaRPr lang="en-GB" sz="1600">
              <a:gradFill>
                <a:gsLst>
                  <a:gs pos="1250">
                    <a:schemeClr val="tx2"/>
                  </a:gs>
                  <a:gs pos="99000">
                    <a:schemeClr val="tx2"/>
                  </a:gs>
                </a:gsLst>
                <a:lin ang="5400000" scaled="0"/>
              </a:gradFill>
            </a:endParaRPr>
          </a:p>
          <a:p>
            <a:pPr marL="0" indent="0">
              <a:buFont typeface="Arial" panose="020B0604020202020204" pitchFamily="34" charset="0"/>
              <a:buNone/>
            </a:pPr>
            <a:r>
              <a:rPr lang="en-US" sz="1600"/>
              <a:t>Custom maps can be geographical, seating arrangements, floor plans, and other types of maps</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3387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085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Multi-row</a:t>
            </a:r>
            <a:r>
              <a:rPr lang="en-GB" sz="1600" baseline="0">
                <a:gradFill>
                  <a:gsLst>
                    <a:gs pos="1250">
                      <a:schemeClr val="tx2"/>
                    </a:gs>
                    <a:gs pos="99000">
                      <a:schemeClr val="tx2"/>
                    </a:gs>
                  </a:gsLst>
                  <a:lin ang="5400000" scaled="0"/>
                </a:gradFill>
              </a:rPr>
              <a:t> card can be formatted.</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375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In KPI can also control direction (high is good, low is bad)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962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Tables and matrixes</a:t>
            </a:r>
            <a:r>
              <a:rPr lang="en-GB" sz="1600" baseline="0">
                <a:gradFill>
                  <a:gsLst>
                    <a:gs pos="1250">
                      <a:schemeClr val="tx2"/>
                    </a:gs>
                    <a:gs pos="99000">
                      <a:schemeClr val="tx2"/>
                    </a:gs>
                  </a:gsLst>
                  <a:lin ang="5400000" scaled="0"/>
                </a:gradFill>
              </a:rPr>
              <a:t> can be formatted - https://powerbi.microsoft.com/en-us/blog/power-bi-desktop-april-update-feature-summary/</a:t>
            </a:r>
          </a:p>
          <a:p>
            <a:pPr marL="0" indent="0">
              <a:buFont typeface="Arial" panose="020B0604020202020204" pitchFamily="34" charset="0"/>
              <a:buNone/>
            </a:pPr>
            <a:r>
              <a:rPr lang="en-GB" sz="1600" baseline="0">
                <a:gradFill>
                  <a:gsLst>
                    <a:gs pos="1250">
                      <a:schemeClr val="tx2"/>
                    </a:gs>
                    <a:gs pos="99000">
                      <a:schemeClr val="tx2"/>
                    </a:gs>
                  </a:gsLst>
                  <a:lin ang="5400000" scaled="0"/>
                </a:gradFill>
              </a:rPr>
              <a:t>Conditional formatting can also be applied to tables only</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4459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Tables and matrixes</a:t>
            </a:r>
            <a:r>
              <a:rPr lang="en-GB" sz="1600" baseline="0">
                <a:gradFill>
                  <a:gsLst>
                    <a:gs pos="1250">
                      <a:schemeClr val="tx2"/>
                    </a:gs>
                    <a:gs pos="99000">
                      <a:schemeClr val="tx2"/>
                    </a:gs>
                  </a:gsLst>
                  <a:lin ang="5400000" scaled="0"/>
                </a:gradFill>
              </a:rPr>
              <a:t> can be formatted - https://powerbi.microsoft.com/en-us/blog/power-bi-desktop-april-update-feature-summary/</a:t>
            </a:r>
          </a:p>
          <a:p>
            <a:pPr marL="0" indent="0">
              <a:buFont typeface="Arial" panose="020B0604020202020204" pitchFamily="34" charset="0"/>
              <a:buNone/>
            </a:pPr>
            <a:r>
              <a:rPr lang="en-GB" sz="1600" baseline="0">
                <a:gradFill>
                  <a:gsLst>
                    <a:gs pos="1250">
                      <a:schemeClr val="tx2"/>
                    </a:gs>
                    <a:gs pos="99000">
                      <a:schemeClr val="tx2"/>
                    </a:gs>
                  </a:gsLst>
                  <a:lin ang="5400000" scaled="0"/>
                </a:gradFill>
              </a:rPr>
              <a:t>Conditional formatting can also be applied to tables only</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3346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396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48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a:solidFill>
                  <a:srgbClr val="000000"/>
                </a:solidFill>
              </a:rPr>
              <a:t>Power BI connects to a variety of data sources, enabling you to</a:t>
            </a:r>
            <a:r>
              <a:rPr lang="en-US" baseline="0">
                <a:solidFill>
                  <a:srgbClr val="000000"/>
                </a:solidFill>
              </a:rPr>
              <a:t> </a:t>
            </a:r>
            <a:r>
              <a:rPr lang="en-US">
                <a:solidFill>
                  <a:srgbClr val="000000"/>
                </a:solidFill>
              </a:rPr>
              <a:t>view and explore data from hybrid sources in</a:t>
            </a:r>
            <a:r>
              <a:rPr lang="en-US" baseline="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solidFill>
                  <a:srgbClr val="000000"/>
                </a:solidFill>
              </a:rPr>
              <a:t>The Power BI</a:t>
            </a:r>
            <a:r>
              <a:rPr lang="en-US" baseline="0">
                <a:solidFill>
                  <a:srgbClr val="000000"/>
                </a:solidFill>
              </a:rPr>
              <a:t> Get Data feature lets you q</a:t>
            </a:r>
            <a:r>
              <a:rPr lang="en-US">
                <a:solidFill>
                  <a:srgbClr val="000000"/>
                </a:solidFill>
              </a:rPr>
              <a:t>uickly and easily connect to all of your dat</a:t>
            </a:r>
            <a:r>
              <a:rPr lang="en-US"/>
              <a:t>a</a:t>
            </a:r>
            <a:endParaRPr lang="en-US">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a:solidFill>
                  <a:srgbClr val="000000"/>
                </a:solidFill>
              </a:rPr>
              <a:t>This includes a</a:t>
            </a:r>
            <a:r>
              <a:rPr lang="en-US" baseline="0">
                <a:solidFill>
                  <a:srgbClr val="000000"/>
                </a:solidFill>
              </a:rPr>
              <a:t> range of both cloud sources, on premises sources and specific data files </a:t>
            </a:r>
            <a:r>
              <a:rPr lang="en-US">
                <a:solidFill>
                  <a:srgbClr val="000000"/>
                </a:solidFill>
              </a:rPr>
              <a:t>—from the SaaS solutions you already use to your organization’s on-premises data</a:t>
            </a:r>
          </a:p>
          <a:p>
            <a:pPr marL="171450" indent="-171450">
              <a:buFont typeface="Arial" panose="020B0604020202020204" pitchFamily="34" charset="0"/>
              <a:buChar char="•"/>
            </a:pPr>
            <a:r>
              <a:rPr lang="en-US"/>
              <a:t>Many</a:t>
            </a:r>
            <a:r>
              <a:rPr lang="en-US" baseline="0"/>
              <a:t> sources have been integrated with Power BI, connecting in minutes with pre-built dashboards and reports </a:t>
            </a:r>
          </a:p>
          <a:p>
            <a:pPr marL="171450" indent="-171450">
              <a:buFont typeface="Arial" panose="020B0604020202020204" pitchFamily="34" charset="0"/>
              <a:buChar char="•"/>
            </a:pPr>
            <a:r>
              <a:rPr lang="en-US" baseline="0"/>
              <a:t>For the first time, you can easily get a consolidated view of your data, no matter where the data actually lives</a:t>
            </a:r>
          </a:p>
          <a:p>
            <a:pPr marL="171450" indent="-171450">
              <a:buFont typeface="Arial" panose="020B0604020202020204" pitchFamily="34" charset="0"/>
              <a:buChar char="•"/>
            </a:pPr>
            <a:r>
              <a:rPr lang="en-US"/>
              <a:t>Data from files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Solution templates: you don’t need to start from scratch. Start with a working end-to-end enterprise-ready Power BI solution that incorporates top technical and business practices</a:t>
            </a:r>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203272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1755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This is a PREVIEW feature as of November 2016</a:t>
            </a:r>
          </a:p>
          <a:p>
            <a:pPr marL="0" indent="0">
              <a:buFont typeface="Arial" panose="020B0604020202020204" pitchFamily="34" charset="0"/>
              <a:buNone/>
            </a:pPr>
            <a:endParaRPr lang="en-GB" sz="1600">
              <a:gradFill>
                <a:gsLst>
                  <a:gs pos="1250">
                    <a:schemeClr val="tx2"/>
                  </a:gs>
                  <a:gs pos="99000">
                    <a:schemeClr val="tx2"/>
                  </a:gs>
                </a:gsLst>
                <a:lin ang="5400000" scaled="0"/>
              </a:gradFill>
            </a:endParaRPr>
          </a:p>
          <a:p>
            <a:pPr marL="0" indent="0">
              <a:buFont typeface="Arial" panose="020B0604020202020204" pitchFamily="34" charset="0"/>
              <a:buNone/>
            </a:pPr>
            <a:r>
              <a:rPr lang="en-US" sz="1600"/>
              <a:t>To enable the preview feature, navigate to File &gt; Options &amp; Settings &gt; Options &gt; Preview Features. Check the “Gridlines and Snap to Grid” box and restart the Desktop</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94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6266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The</a:t>
            </a:r>
            <a:r>
              <a:rPr lang="en-GB" sz="1600" baseline="0">
                <a:gradFill>
                  <a:gsLst>
                    <a:gs pos="1250">
                      <a:schemeClr val="tx2"/>
                    </a:gs>
                    <a:gs pos="99000">
                      <a:schemeClr val="tx2"/>
                    </a:gs>
                  </a:gsLst>
                  <a:lin ang="5400000" scaled="0"/>
                </a:gradFill>
              </a:rPr>
              <a:t> aggregation can be changed for numeric fields displayed on the tooltip or Quick Calcs.</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3967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25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Use powerpoint</a:t>
            </a:r>
            <a:r>
              <a:rPr lang="en-GB" sz="1600" baseline="0">
                <a:gradFill>
                  <a:gsLst>
                    <a:gs pos="1250">
                      <a:schemeClr val="tx2"/>
                    </a:gs>
                    <a:gs pos="99000">
                      <a:schemeClr val="tx2"/>
                    </a:gs>
                  </a:gsLst>
                  <a:lin ang="5400000" scaled="0"/>
                </a:gradFill>
              </a:rPr>
              <a:t> zoom to show graph in detail</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2562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5403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9762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This is a PREVIEW feature as of November 2016 </a:t>
            </a:r>
          </a:p>
          <a:p>
            <a:pPr marL="0" indent="0">
              <a:buFont typeface="Arial" panose="020B0604020202020204" pitchFamily="34" charset="0"/>
              <a:buNone/>
            </a:pPr>
            <a:endParaRPr lang="en-GB" sz="1600">
              <a:gradFill>
                <a:gsLst>
                  <a:gs pos="1250">
                    <a:schemeClr val="tx2"/>
                  </a:gs>
                  <a:gs pos="99000">
                    <a:schemeClr val="tx2"/>
                  </a:gs>
                </a:gsLst>
                <a:lin ang="5400000" scaled="0"/>
              </a:gradFill>
            </a:endParaRPr>
          </a:p>
          <a:p>
            <a:pPr marL="0" indent="0">
              <a:buFont typeface="Arial" panose="020B0604020202020204" pitchFamily="34" charset="0"/>
              <a:buNone/>
            </a:pPr>
            <a:r>
              <a:rPr lang="en-GB" sz="1600">
                <a:gradFill>
                  <a:gsLst>
                    <a:gs pos="1250">
                      <a:schemeClr val="tx2"/>
                    </a:gs>
                    <a:gs pos="99000">
                      <a:schemeClr val="tx2"/>
                    </a:gs>
                  </a:gsLst>
                  <a:lin ang="5400000" scaled="0"/>
                </a:gradFill>
              </a:rPr>
              <a:t>This preview feature should be enabled in “Options” to use in Power BI Desktop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9906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The Drill ribbon also</a:t>
            </a:r>
            <a:r>
              <a:rPr lang="en-GB" sz="1600" baseline="0">
                <a:gradFill>
                  <a:gsLst>
                    <a:gs pos="1250">
                      <a:schemeClr val="tx2"/>
                    </a:gs>
                    <a:gs pos="99000">
                      <a:schemeClr val="tx2"/>
                    </a:gs>
                  </a:gsLst>
                  <a:lin ang="5400000" scaled="0"/>
                </a:gradFill>
              </a:rPr>
              <a:t> allows drilling as well as right-clicking on a element on a visualization.</a:t>
            </a:r>
          </a:p>
          <a:p>
            <a:pPr marL="0" indent="0">
              <a:buFont typeface="Arial" panose="020B0604020202020204" pitchFamily="34" charset="0"/>
              <a:buNone/>
            </a:pPr>
            <a:endParaRPr lang="en-GB" sz="1600" baseline="0">
              <a:gradFill>
                <a:gsLst>
                  <a:gs pos="1250">
                    <a:schemeClr val="tx2"/>
                  </a:gs>
                  <a:gs pos="99000">
                    <a:schemeClr val="tx2"/>
                  </a:gs>
                </a:gsLst>
                <a:lin ang="5400000" scaled="0"/>
              </a:gradFill>
            </a:endParaRPr>
          </a:p>
          <a:p>
            <a:pPr marL="0" indent="0">
              <a:buFont typeface="Arial" panose="020B0604020202020204" pitchFamily="34" charset="0"/>
              <a:buNone/>
            </a:pPr>
            <a:r>
              <a:rPr lang="en-GB" sz="1600" baseline="0">
                <a:gradFill>
                  <a:gsLst>
                    <a:gs pos="1250">
                      <a:schemeClr val="tx2"/>
                    </a:gs>
                    <a:gs pos="99000">
                      <a:schemeClr val="tx2"/>
                    </a:gs>
                  </a:gsLst>
                  <a:lin ang="5400000" scaled="0"/>
                </a:gradFill>
              </a:rPr>
              <a:t>Expand All will maintain the context of the parent (in-line hierarchies)</a:t>
            </a:r>
          </a:p>
          <a:p>
            <a:pPr marL="0" indent="0">
              <a:buFont typeface="Arial" panose="020B0604020202020204" pitchFamily="34" charset="0"/>
              <a:buNone/>
            </a:pPr>
            <a:endParaRPr lang="en-GB" sz="1600" baseline="0">
              <a:gradFill>
                <a:gsLst>
                  <a:gs pos="1250">
                    <a:schemeClr val="tx2"/>
                  </a:gs>
                  <a:gs pos="99000">
                    <a:schemeClr val="tx2"/>
                  </a:gs>
                </a:gsLst>
                <a:lin ang="5400000" scaled="0"/>
              </a:gradFill>
            </a:endParaRPr>
          </a:p>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44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With Power</a:t>
            </a:r>
            <a:r>
              <a:rPr lang="en-US" b="0" baseline="0"/>
              <a:t> BI you can create organizational content packs for your organization</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gradFill>
                  <a:gsLst>
                    <a:gs pos="0">
                      <a:srgbClr val="FFFFFF"/>
                    </a:gs>
                    <a:gs pos="100000">
                      <a:srgbClr val="FFFFFF"/>
                    </a:gs>
                  </a:gsLst>
                  <a:lin ang="5400000" scaled="0"/>
                </a:gra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a:gradFill>
                <a:gsLst>
                  <a:gs pos="0">
                    <a:srgbClr val="FFFFFF"/>
                  </a:gs>
                  <a:gs pos="100000">
                    <a:srgbClr val="FFFFFF"/>
                  </a:gs>
                </a:gsLst>
                <a:lin ang="5400000" scaled="0"/>
              </a:gradFill>
              <a:ea typeface="Segoe UI" pitchFamily="34" charset="0"/>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cs typeface="Segoe UI" pitchFamily="34" charset="0"/>
              </a:rPr>
              <a:t>Create</a:t>
            </a:r>
            <a:r>
              <a:rPr lang="en-US" baseline="0">
                <a:gradFill>
                  <a:gsLst>
                    <a:gs pos="0">
                      <a:srgbClr val="FFFFFF"/>
                    </a:gs>
                    <a:gs pos="100000">
                      <a:srgbClr val="FFFFFF"/>
                    </a:gs>
                  </a:gsLst>
                  <a:lin ang="5400000" scaled="0"/>
                </a:gradFill>
                <a:cs typeface="Segoe UI" pitchFamily="34" charset="0"/>
              </a:rPr>
              <a:t> c</a:t>
            </a:r>
            <a:r>
              <a:rPr lang="en-US">
                <a:gradFill>
                  <a:gsLst>
                    <a:gs pos="0">
                      <a:srgbClr val="FFFFFF"/>
                    </a:gs>
                    <a:gs pos="100000">
                      <a:srgbClr val="FFFFFF"/>
                    </a:gs>
                  </a:gsLst>
                  <a:lin ang="5400000" scaled="0"/>
                </a:gradFill>
                <a:cs typeface="Segoe UI" pitchFamily="34" charset="0"/>
              </a:rPr>
              <a:t>ontent packs which make it easier and faster for users to explore</a:t>
            </a:r>
            <a:r>
              <a:rPr lang="en-US" baseline="0">
                <a:gradFill>
                  <a:gsLst>
                    <a:gs pos="0">
                      <a:srgbClr val="FFFFFF"/>
                    </a:gs>
                    <a:gs pos="100000">
                      <a:srgbClr val="FFFFFF"/>
                    </a:gs>
                  </a:gsLst>
                  <a:lin ang="5400000" scaled="0"/>
                </a:gradFill>
                <a:cs typeface="Segoe UI" pitchFamily="34" charset="0"/>
              </a:rPr>
              <a:t> the data you’re providing – they get dashboards and reports that they can use immediately to drive insights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11/24/2020</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035017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a:gradFill>
                  <a:gsLst>
                    <a:gs pos="1250">
                      <a:schemeClr val="tx2"/>
                    </a:gs>
                    <a:gs pos="99000">
                      <a:schemeClr val="tx2"/>
                    </a:gs>
                  </a:gsLst>
                  <a:lin ang="5400000" scaled="0"/>
                </a:gradFill>
              </a:rPr>
              <a:t>Can only see records if there</a:t>
            </a:r>
            <a:r>
              <a:rPr lang="en-GB" sz="1600" baseline="0">
                <a:gradFill>
                  <a:gsLst>
                    <a:gs pos="1250">
                      <a:schemeClr val="tx2"/>
                    </a:gs>
                    <a:gs pos="99000">
                      <a:schemeClr val="tx2"/>
                    </a:gs>
                  </a:gsLst>
                  <a:lin ang="5400000" scaled="0"/>
                </a:gradFill>
              </a:rPr>
              <a:t> is no Measure in the visualization.</a:t>
            </a:r>
          </a:p>
          <a:p>
            <a:pPr marL="0" indent="0">
              <a:buFont typeface="Arial" panose="020B0604020202020204" pitchFamily="34" charset="0"/>
              <a:buNone/>
            </a:pPr>
            <a:endParaRPr lang="en-GB" sz="1600" baseline="0">
              <a:gradFill>
                <a:gsLst>
                  <a:gs pos="1250">
                    <a:schemeClr val="tx2"/>
                  </a:gs>
                  <a:gs pos="99000">
                    <a:schemeClr val="tx2"/>
                  </a:gs>
                </a:gsLst>
                <a:lin ang="5400000" scaled="0"/>
              </a:gradFill>
            </a:endParaRPr>
          </a:p>
          <a:p>
            <a:pPr marL="0" indent="0">
              <a:buFont typeface="Arial" panose="020B0604020202020204" pitchFamily="34" charset="0"/>
              <a:buNone/>
            </a:pPr>
            <a:r>
              <a:rPr lang="en-GB" sz="1600" baseline="0">
                <a:gradFill>
                  <a:gsLst>
                    <a:gs pos="1250">
                      <a:schemeClr val="tx2"/>
                    </a:gs>
                    <a:gs pos="99000">
                      <a:schemeClr val="tx2"/>
                    </a:gs>
                  </a:gsLst>
                  <a:lin ang="5400000" scaled="0"/>
                </a:gradFill>
              </a:rPr>
              <a:t>In the bottom-caption we see a See records.</a:t>
            </a: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6073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7388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2962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EB20C58C-FFDB-469E-965A-A16F30368694}" type="slidenum">
              <a:rPr lang="en-US" smtClean="0"/>
              <a:t>93</a:t>
            </a:fld>
            <a:endParaRPr lang="en-US"/>
          </a:p>
        </p:txBody>
      </p:sp>
    </p:spTree>
    <p:extLst>
      <p:ext uri="{BB962C8B-B14F-4D97-AF65-F5344CB8AC3E}">
        <p14:creationId xmlns:p14="http://schemas.microsoft.com/office/powerpoint/2010/main" val="36951521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2040" b="1">
                <a:solidFill>
                  <a:schemeClr val="bg1"/>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2040">
                <a:solidFill>
                  <a:schemeClr val="bg1"/>
                </a:solidFill>
              </a:rPr>
              <a:t>Power BI connects to a variety of data sources, enabling you to</a:t>
            </a:r>
            <a:r>
              <a:rPr lang="en-US" sz="2040" baseline="0">
                <a:solidFill>
                  <a:schemeClr val="bg1"/>
                </a:solidFill>
              </a:rPr>
              <a:t> </a:t>
            </a:r>
            <a:r>
              <a:rPr lang="en-US" sz="2040">
                <a:solidFill>
                  <a:schemeClr val="bg1"/>
                </a:solidFill>
              </a:rPr>
              <a:t>view and explore data from hybrid sources in</a:t>
            </a:r>
            <a:r>
              <a:rPr lang="en-US" sz="2040" baseline="0">
                <a:solidFill>
                  <a:schemeClr val="bg1"/>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2040" baseline="0">
              <a:solidFill>
                <a:schemeClr val="bg1"/>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2040" b="1" baseline="0">
                <a:solidFill>
                  <a:schemeClr val="bg1"/>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t>The Power BI</a:t>
            </a:r>
            <a:r>
              <a:rPr lang="en-US" sz="1200" baseline="0"/>
              <a:t> Get Data feature lets you q</a:t>
            </a:r>
            <a:r>
              <a:rPr lang="en-US" sz="1200"/>
              <a:t>uickly and easily connect to all of your data</a:t>
            </a:r>
            <a:endParaRPr lang="en-US">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a:solidFill>
                  <a:schemeClr val="bg1"/>
                </a:solidFill>
              </a:rPr>
              <a:t>This includes a</a:t>
            </a:r>
            <a:r>
              <a:rPr lang="en-US" baseline="0">
                <a:solidFill>
                  <a:schemeClr val="bg1"/>
                </a:solidFill>
              </a:rPr>
              <a:t> range of both cloud sources, on premises sources and specific data files </a:t>
            </a:r>
            <a:r>
              <a:rPr lang="en-US">
                <a:solidFill>
                  <a:schemeClr val="bg1"/>
                </a:solidFill>
              </a:rPr>
              <a:t>—from the SaaS solutions you already use to your organization’s on-premises data</a:t>
            </a:r>
          </a:p>
          <a:p>
            <a:pPr marL="171450" indent="-171450">
              <a:buFont typeface="Arial" panose="020B0604020202020204" pitchFamily="34" charset="0"/>
              <a:buChar char="•"/>
            </a:pPr>
            <a:r>
              <a:rPr lang="en-US"/>
              <a:t>Many</a:t>
            </a:r>
            <a:r>
              <a:rPr lang="en-US" baseline="0"/>
              <a:t> sources have been integrated with Power BI, connecting in minutes with pre-built dashboards and reports </a:t>
            </a:r>
          </a:p>
          <a:p>
            <a:pPr marL="171450" indent="-171450">
              <a:buFont typeface="Arial" panose="020B0604020202020204" pitchFamily="34" charset="0"/>
              <a:buChar char="•"/>
            </a:pPr>
            <a:r>
              <a:rPr lang="en-US" baseline="0"/>
              <a:t>For the first time, you can easily get a consolidated view of your data, no matter where the data actually lives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5589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Other sources that need treatment,</a:t>
            </a:r>
            <a:r>
              <a:rPr lang="en-US" baseline="0"/>
              <a:t> such as an XML file, should be treated first with Desktop or with PowerQuery in Excel.</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1" indent="0" algn="l" defTabSz="932742" rtl="0" eaLnBrk="1" fontAlgn="auto" latinLnBrk="0" hangingPunct="1">
              <a:lnSpc>
                <a:spcPct val="90000"/>
              </a:lnSpc>
              <a:spcBef>
                <a:spcPts val="0"/>
              </a:spcBef>
              <a:spcAft>
                <a:spcPts val="340"/>
              </a:spcAft>
              <a:buClrTx/>
              <a:buSzTx/>
              <a:buFontTx/>
              <a:buNone/>
              <a:tabLst/>
              <a:defRPr/>
            </a:pPr>
            <a:r>
              <a:rPr lang="en-US" baseline="0"/>
              <a:t>If a PBI desktop file is stored in OD or Sharepoint Online, metadata is automatically synced (~every hour) and data is also synced if the file is refreshed manually.</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aseline="0"/>
              <a:t>https://powerbi.microsoft.com/en-us/documentation/powerbi-refresh-desktop-file-onedrive/</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1" indent="0" algn="l" defTabSz="932742" rtl="0" eaLnBrk="1" fontAlgn="auto" latinLnBrk="0" hangingPunct="1">
              <a:lnSpc>
                <a:spcPct val="90000"/>
              </a:lnSpc>
              <a:spcBef>
                <a:spcPts val="0"/>
              </a:spcBef>
              <a:spcAft>
                <a:spcPts val="340"/>
              </a:spcAft>
              <a:buClrTx/>
              <a:buSzTx/>
              <a:buFontTx/>
              <a:buNone/>
              <a:tabLst/>
              <a:defRPr/>
            </a:pPr>
            <a:r>
              <a:rPr lang="en-US" baseline="0"/>
              <a:t>Power BI Desktop Files and Excel Files are limited to 1GB.</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45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https://powerbi.microsoft.com/en-us/documentation/powerbi-bring-in-whole-excel-files/</a:t>
            </a:r>
          </a:p>
          <a:p>
            <a:endParaRPr lang="en-US"/>
          </a:p>
          <a:p>
            <a:r>
              <a:rPr lang="en-US"/>
              <a:t>Excel workbooks in Power BI display the same elements as workbooks in Excel Online:</a:t>
            </a:r>
          </a:p>
          <a:p>
            <a:r>
              <a:rPr lang="en-US"/>
              <a:t>PivotTables</a:t>
            </a:r>
          </a:p>
          <a:p>
            <a:r>
              <a:rPr lang="en-US"/>
              <a:t>Pivot Charts and charts</a:t>
            </a:r>
          </a:p>
          <a:p>
            <a:r>
              <a:rPr lang="en-US"/>
              <a:t>Slicers</a:t>
            </a:r>
          </a:p>
          <a:p>
            <a:r>
              <a:rPr lang="en-US"/>
              <a:t>Data in tables and worksheets  </a:t>
            </a:r>
          </a:p>
          <a:p>
            <a:r>
              <a:rPr lang="en-US"/>
              <a:t>Power View sheets</a:t>
            </a:r>
          </a:p>
          <a:p>
            <a:r>
              <a:rPr lang="en-US" b="1"/>
              <a:t>Some important things to know</a:t>
            </a:r>
          </a:p>
          <a:p>
            <a:r>
              <a:rPr lang="en-US"/>
              <a:t>Read more about </a:t>
            </a:r>
            <a:r>
              <a:rPr lang="en-US">
                <a:hlinkClick r:id="rId3"/>
              </a:rPr>
              <a:t>Excel workbook size</a:t>
            </a:r>
            <a:r>
              <a:rPr lang="en-US"/>
              <a:t>.</a:t>
            </a:r>
          </a:p>
          <a:p>
            <a:r>
              <a:rPr lang="en-US"/>
              <a:t>The file can't be encrypted -- protected with a password or information or digital rights management (IRM or DRM).</a:t>
            </a:r>
          </a:p>
          <a:p>
            <a:r>
              <a:rPr lang="en-US"/>
              <a:t>You can't connect to a whole Excel file again if you're already connected to it. But you can connect to a single file both as a whole Excel workbook and as a dataset. The whole Excel file appears under Reports in the left navigation pane, and the workbook-as-dataset appears under Datasets.</a:t>
            </a:r>
          </a:p>
          <a:p>
            <a:r>
              <a:rPr lang="en-US"/>
              <a:t>If you have an Excel 2010 workbook with a PowerPivot 2010 data model, you need to </a:t>
            </a:r>
            <a:r>
              <a:rPr lang="en-US">
                <a:hlinkClick r:id="rId4"/>
              </a:rPr>
              <a:t>upgrade the workbook to Excel 2013</a:t>
            </a:r>
            <a:r>
              <a:rPr lang="en-US"/>
              <a:t>.</a:t>
            </a:r>
          </a:p>
          <a:p>
            <a:endParaRPr lang="en-US"/>
          </a:p>
          <a:p>
            <a:r>
              <a:rPr lang="en-US"/>
              <a:t>Note: Getting data from</a:t>
            </a:r>
            <a:r>
              <a:rPr lang="en-US" baseline="0"/>
              <a:t> an Excel source stored in OD does not mean automatic sync.</a:t>
            </a:r>
          </a:p>
          <a:p>
            <a:endParaRPr lang="en-US" baseline="0"/>
          </a:p>
          <a:p>
            <a:r>
              <a:rPr lang="en-US" baseline="0"/>
              <a:t>Excel files can come from local storage: https://powerbi.microsoft.com/en-us/blog/powerbi-upload-excel-reports-from-local-files/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6088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7539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181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190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jpe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Red Tile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223347" y="230444"/>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0710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2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Overview for IT Professionals</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27685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22597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660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pportuniti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Tree>
    <p:extLst>
      <p:ext uri="{BB962C8B-B14F-4D97-AF65-F5344CB8AC3E}">
        <p14:creationId xmlns:p14="http://schemas.microsoft.com/office/powerpoint/2010/main" val="134725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372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Demonstration</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567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Hands-on lab</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7147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F2C812"/>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353433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000000"/>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3333943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EDC30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571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37586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84750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13668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47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a:solidFill>
                  <a:srgbClr val="FFFFFF"/>
                </a:solidFill>
                <a:latin typeface="Segoe UI Light"/>
              </a:rPr>
              <a:t>Feature</a:t>
            </a:r>
          </a:p>
        </p:txBody>
      </p:sp>
    </p:spTree>
    <p:extLst>
      <p:ext uri="{BB962C8B-B14F-4D97-AF65-F5344CB8AC3E}">
        <p14:creationId xmlns:p14="http://schemas.microsoft.com/office/powerpoint/2010/main" val="181148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97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08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459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02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78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5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95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19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0" y="0"/>
            <a:ext cx="12200028" cy="6882063"/>
          </a:xfrm>
          <a:prstGeom prst="rect">
            <a:avLst/>
          </a:prstGeom>
        </p:spPr>
      </p:pic>
      <p:sp>
        <p:nvSpPr>
          <p:cNvPr id="11" name="Rectangle 10"/>
          <p:cNvSpPr/>
          <p:nvPr/>
        </p:nvSpPr>
        <p:spPr>
          <a:xfrm>
            <a:off x="223347" y="230444"/>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0710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2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Overview for IT Professionals</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85343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841544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24845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64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219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570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420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58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377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979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0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75543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43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18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37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182309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2848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4875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60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399832"/>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6" y="3219166"/>
            <a:ext cx="7515595" cy="636777"/>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39212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B5953AD0-7361-4755-9F16-790BE48104A3}" type="datetimeFigureOut">
              <a:rPr lang="en-US" smtClean="0">
                <a:solidFill>
                  <a:srgbClr val="FFFFFF"/>
                </a:solidFill>
              </a:rPr>
              <a:pPr defTabSz="914367"/>
              <a:t>11/24/2020</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5B3722D1-D77E-41ED-9FC0-BA6608D9DD8F}"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51778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177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66814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4952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47973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10997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23706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1549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1511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2895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23948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1155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7706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a:solidFill>
                  <a:srgbClr val="FFFFFF"/>
                </a:solidFill>
                <a:latin typeface="Segoe UI Light"/>
              </a:rPr>
              <a:t>Feature</a:t>
            </a:r>
          </a:p>
        </p:txBody>
      </p:sp>
    </p:spTree>
    <p:extLst>
      <p:ext uri="{BB962C8B-B14F-4D97-AF65-F5344CB8AC3E}">
        <p14:creationId xmlns:p14="http://schemas.microsoft.com/office/powerpoint/2010/main" val="344216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7533085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9108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545831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3434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8224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660903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727850"/>
            <a:ext cx="12192000" cy="2930682"/>
          </a:xfrm>
          <a:prstGeom prst="rect">
            <a:avLst/>
          </a:prstGeom>
        </p:spPr>
      </p:pic>
    </p:spTree>
    <p:extLst>
      <p:ext uri="{BB962C8B-B14F-4D97-AF65-F5344CB8AC3E}">
        <p14:creationId xmlns:p14="http://schemas.microsoft.com/office/powerpoint/2010/main" val="4220604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9946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69239" y="1337653"/>
            <a:ext cx="11653523" cy="179621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127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48665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32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2"/>
            <a:ext cx="4969616"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2376546"/>
            <a:ext cx="3492285" cy="3893625"/>
          </a:xfrm>
          <a:ln w="152400">
            <a:noFill/>
          </a:ln>
        </p:spPr>
        <p:txBody>
          <a:bodyPr/>
          <a:lstStyle>
            <a:lvl1pPr marL="0" indent="0">
              <a:buNone/>
              <a:defRPr>
                <a:solidFill>
                  <a:schemeClr val="accent1"/>
                </a:solidFill>
              </a:defRPr>
            </a:lvl1pPr>
          </a:lstStyle>
          <a:p>
            <a:r>
              <a:rPr lang="en-US"/>
              <a:t>Screen shot or image here</a:t>
            </a:r>
          </a:p>
        </p:txBody>
      </p:sp>
    </p:spTree>
    <p:extLst>
      <p:ext uri="{BB962C8B-B14F-4D97-AF65-F5344CB8AC3E}">
        <p14:creationId xmlns:p14="http://schemas.microsoft.com/office/powerpoint/2010/main" val="11960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12125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9"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7171399"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83763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81179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7" y="289512"/>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3"/>
            <a:ext cx="9106244" cy="1469113"/>
          </a:xfrm>
        </p:spPr>
        <p:txBody>
          <a:bodyPr/>
          <a:lstStyle>
            <a:lvl1pPr marL="182810" indent="-182810">
              <a:buFont typeface="Arial" panose="020B0604020202020204" pitchFamily="34" charset="0"/>
              <a:buChar char="•"/>
              <a:defRPr>
                <a:gradFill>
                  <a:gsLst>
                    <a:gs pos="1250">
                      <a:schemeClr val="tx2"/>
                    </a:gs>
                    <a:gs pos="99000">
                      <a:schemeClr val="tx2"/>
                    </a:gs>
                  </a:gsLst>
                  <a:lin ang="5400000" scaled="0"/>
                </a:gradFill>
                <a:latin typeface="+mj-lt"/>
              </a:defRPr>
            </a:lvl1pPr>
            <a:lvl2pPr marL="365620" indent="-182810">
              <a:buFont typeface="Arial" panose="020B0604020202020204" pitchFamily="34" charset="0"/>
              <a:buChar char="•"/>
              <a:defRPr sz="2400">
                <a:latin typeface="+mj-lt"/>
              </a:defRPr>
            </a:lvl2pPr>
            <a:lvl3pPr marL="548430" indent="-182810">
              <a:buFont typeface="Arial" panose="020B0604020202020204" pitchFamily="34" charset="0"/>
              <a:buChar char="•"/>
              <a:defRPr sz="2000">
                <a:latin typeface="+mj-lt"/>
              </a:defRPr>
            </a:lvl3pPr>
            <a:lvl4pPr marL="733661" indent="-285640">
              <a:buFont typeface="Arial" panose="020B0604020202020204" pitchFamily="34" charset="0"/>
              <a:buChar char="•"/>
              <a:defRPr/>
            </a:lvl4pPr>
            <a:lvl5pPr marL="957672" indent="-28564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52302" y="589830"/>
            <a:ext cx="1319321" cy="622056"/>
          </a:xfrm>
          <a:prstGeom prst="rect">
            <a:avLst/>
          </a:prstGeom>
          <a:noFill/>
        </p:spPr>
        <p:txBody>
          <a:bodyPr wrap="none" lIns="179259" tIns="143407" rIns="179259" bIns="143407" rtlCol="0">
            <a:spAutoFit/>
          </a:bodyPr>
          <a:lstStyle/>
          <a:p>
            <a:pPr algn="r" defTabSz="914192">
              <a:lnSpc>
                <a:spcPct val="90000"/>
              </a:lnSpc>
              <a:spcAft>
                <a:spcPts val="588"/>
              </a:spcAft>
            </a:pPr>
            <a:r>
              <a:rPr lang="en-US" sz="2353">
                <a:solidFill>
                  <a:srgbClr val="FFFFFF"/>
                </a:solidFill>
                <a:latin typeface="Segoe UI Light"/>
              </a:rPr>
              <a:t>Feature</a:t>
            </a:r>
          </a:p>
        </p:txBody>
      </p:sp>
    </p:spTree>
    <p:extLst>
      <p:ext uri="{BB962C8B-B14F-4D97-AF65-F5344CB8AC3E}">
        <p14:creationId xmlns:p14="http://schemas.microsoft.com/office/powerpoint/2010/main" val="161331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9390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404634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6229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bg>
      <p:bgPr>
        <a:solidFill>
          <a:srgbClr val="EDC3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9871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2442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963644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a:t>Subtitle</a:t>
            </a:r>
          </a:p>
        </p:txBody>
      </p:sp>
    </p:spTree>
    <p:extLst>
      <p:ext uri="{BB962C8B-B14F-4D97-AF65-F5344CB8AC3E}">
        <p14:creationId xmlns:p14="http://schemas.microsoft.com/office/powerpoint/2010/main" val="61381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2398603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67747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hasCustomPrompt="1"/>
          </p:nvPr>
        </p:nvSpPr>
        <p:spPr>
          <a:xfrm>
            <a:off x="2920181" y="226332"/>
            <a:ext cx="9202993" cy="956908"/>
          </a:xfrm>
        </p:spPr>
        <p:txBody>
          <a:bodyPr lIns="180000" anchor="t"/>
          <a:lstStyle>
            <a:lvl1pPr algn="l">
              <a:defRPr sz="3600">
                <a:solidFill>
                  <a:srgbClr val="000000"/>
                </a:solidFill>
                <a:latin typeface="Segoe UI Light (Headings)"/>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1836548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6235145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9592116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201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lvl1pPr>
              <a:defRPr lang="en-US" sz="9000" kern="1200" dirty="0">
                <a:solidFill>
                  <a:srgbClr val="F2C811"/>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658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4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13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Opportuniti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Tree>
    <p:extLst>
      <p:ext uri="{BB962C8B-B14F-4D97-AF65-F5344CB8AC3E}">
        <p14:creationId xmlns:p14="http://schemas.microsoft.com/office/powerpoint/2010/main" val="310648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3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0811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Demonstration</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421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Hands-on lab</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82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F2C812"/>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85052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000000"/>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80119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EDC30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58298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515599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53402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82950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Blank">
    <p:bg>
      <p:bgPr>
        <a:solidFill>
          <a:srgbClr val="EDC3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233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a:ln w="3175">
                  <a:noFill/>
                </a:ln>
                <a:gradFill>
                  <a:gsLst>
                    <a:gs pos="84066">
                      <a:srgbClr val="000000"/>
                    </a:gs>
                    <a:gs pos="57576">
                      <a:srgbClr val="000000"/>
                    </a:gs>
                  </a:gsLst>
                  <a:lin ang="5400000" scaled="0"/>
                </a:gradFill>
                <a:cs typeface="Segoe UI" pitchFamily="34" charset="0"/>
              </a:rPr>
              <a:t>May 4 – 8, 2015</a:t>
            </a:r>
            <a:br>
              <a:rPr lang="en-US" sz="2206">
                <a:ln w="3175">
                  <a:noFill/>
                </a:ln>
                <a:gradFill>
                  <a:gsLst>
                    <a:gs pos="84066">
                      <a:srgbClr val="000000"/>
                    </a:gs>
                    <a:gs pos="57576">
                      <a:srgbClr val="000000"/>
                    </a:gs>
                  </a:gsLst>
                  <a:lin ang="5400000" scaled="0"/>
                </a:gradFill>
                <a:cs typeface="Segoe UI" pitchFamily="34" charset="0"/>
              </a:rPr>
            </a:br>
            <a:r>
              <a:rPr lang="en-US" sz="2206">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866694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924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340419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233110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31928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hasCustomPrompt="1"/>
          </p:nvPr>
        </p:nvSpPr>
        <p:spPr>
          <a:xfrm>
            <a:off x="2920181" y="226332"/>
            <a:ext cx="9202993" cy="956908"/>
          </a:xfrm>
        </p:spPr>
        <p:txBody>
          <a:bodyPr lIns="180000" anchor="t"/>
          <a:lstStyle>
            <a:lvl1pPr algn="l">
              <a:defRPr sz="3600">
                <a:solidFill>
                  <a:srgbClr val="000000"/>
                </a:solidFill>
                <a:latin typeface="Segoe UI Light (Headings)"/>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4966866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019022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999633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2398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lvl1pPr>
              <a:defRPr lang="en-US" sz="9000" kern="1200" dirty="0">
                <a:solidFill>
                  <a:srgbClr val="F2C811"/>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738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80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image" Target="../media/image5.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image" Target="../media/image14.emf"/><Relationship Id="rId2" Type="http://schemas.openxmlformats.org/officeDocument/2006/relationships/slideLayout" Target="../slideLayouts/slideLayout51.xml"/><Relationship Id="rId16" Type="http://schemas.openxmlformats.org/officeDocument/2006/relationships/theme" Target="../theme/theme4.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theme" Target="../theme/theme6.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 name="think-cell Slide" r:id="rId12" imgW="270" imgH="270" progId="TCLayout.ActiveDocument.1">
                  <p:embed/>
                </p:oleObj>
              </mc:Choice>
              <mc:Fallback>
                <p:oleObj name="think-cell Slide" r:id="rId12" imgW="270" imgH="270" progId="TCLayout.ActiveDocument.1">
                  <p:embed/>
                  <p:pic>
                    <p:nvPicPr>
                      <p:cNvPr id="6" name="Object 5" hidden="1"/>
                      <p:cNvPicPr/>
                      <p:nvPr/>
                    </p:nvPicPr>
                    <p:blipFill>
                      <a:blip r:embed="rId1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a:solidFill>
                <a:srgbClr val="505050"/>
              </a:solidFill>
            </a:endParaRPr>
          </a:p>
        </p:txBody>
      </p:sp>
    </p:spTree>
    <p:extLst>
      <p:ext uri="{BB962C8B-B14F-4D97-AF65-F5344CB8AC3E}">
        <p14:creationId xmlns:p14="http://schemas.microsoft.com/office/powerpoint/2010/main" val="2318312463"/>
      </p:ext>
    </p:extLst>
  </p:cSld>
  <p:clrMap bg1="lt1" tx1="dk1" bg2="lt2" tx2="dk2" accent1="accent1" accent2="accent2" accent3="accent3" accent4="accent4" accent5="accent5" accent6="accent6" hlink="hlink" folHlink="folHlink"/>
  <p:sldLayoutIdLst>
    <p:sldLayoutId id="2147483703" r:id="rId1"/>
    <p:sldLayoutId id="2147483702" r:id="rId2"/>
    <p:sldLayoutId id="2147483662" r:id="rId3"/>
    <p:sldLayoutId id="2147483663" r:id="rId4"/>
    <p:sldLayoutId id="2147483664" r:id="rId5"/>
    <p:sldLayoutId id="2147483665" r:id="rId6"/>
    <p:sldLayoutId id="2147483666" r:id="rId7"/>
    <p:sldLayoutId id="214748366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34832612"/>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64F4F-C3FD-4B07-8005-E28FB1175600}" type="datetimeFigureOut">
              <a:rPr lang="en-US" smtClean="0">
                <a:solidFill>
                  <a:prstClr val="black">
                    <a:tint val="75000"/>
                  </a:prstClr>
                </a:solidFill>
              </a:rPr>
              <a:pPr/>
              <a:t>11/24/2020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93397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0290567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17459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00121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https://support.powerbi.com/knowledgebase/topics/88770-services-in-power-bi" TargetMode="External"/><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2.png"/><Relationship Id="rId7" Type="http://schemas.openxmlformats.org/officeDocument/2006/relationships/image" Target="../media/image169.png"/><Relationship Id="rId2" Type="http://schemas.openxmlformats.org/officeDocument/2006/relationships/notesSlide" Target="../notesSlides/notesSlide99.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4.xml"/></Relationships>
</file>

<file path=ppt/slides/_rels/slide102.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73.png"/><Relationship Id="rId7" Type="http://schemas.openxmlformats.org/officeDocument/2006/relationships/image" Target="../media/image164.png"/><Relationship Id="rId2" Type="http://schemas.openxmlformats.org/officeDocument/2006/relationships/notesSlide" Target="../notesSlides/notesSlide101.xml"/><Relationship Id="rId1" Type="http://schemas.openxmlformats.org/officeDocument/2006/relationships/slideLayout" Target="../slideLayouts/slideLayout71.xml"/><Relationship Id="rId6" Type="http://schemas.openxmlformats.org/officeDocument/2006/relationships/image" Target="../media/image163.png"/><Relationship Id="rId5" Type="http://schemas.openxmlformats.org/officeDocument/2006/relationships/image" Target="../media/image28.png"/><Relationship Id="rId10" Type="http://schemas.openxmlformats.org/officeDocument/2006/relationships/image" Target="../media/image167.png"/><Relationship Id="rId4" Type="http://schemas.openxmlformats.org/officeDocument/2006/relationships/image" Target="../media/image174.png"/><Relationship Id="rId9" Type="http://schemas.microsoft.com/office/2007/relationships/hdphoto" Target="../media/hdphoto8.wdp"/></Relationships>
</file>

<file path=ppt/slides/_rels/slide10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73.png"/><Relationship Id="rId7"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71.xml"/><Relationship Id="rId6" Type="http://schemas.openxmlformats.org/officeDocument/2006/relationships/image" Target="../media/image28.png"/><Relationship Id="rId11" Type="http://schemas.openxmlformats.org/officeDocument/2006/relationships/image" Target="../media/image167.png"/><Relationship Id="rId5" Type="http://schemas.openxmlformats.org/officeDocument/2006/relationships/image" Target="../media/image175.png"/><Relationship Id="rId10" Type="http://schemas.microsoft.com/office/2007/relationships/hdphoto" Target="../media/hdphoto8.wdp"/><Relationship Id="rId4" Type="http://schemas.openxmlformats.org/officeDocument/2006/relationships/image" Target="../media/image174.png"/><Relationship Id="rId9" Type="http://schemas.openxmlformats.org/officeDocument/2006/relationships/image" Target="../media/image169.png"/></Relationships>
</file>

<file path=ppt/slides/_rels/slide10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73.png"/><Relationship Id="rId7"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71.xml"/><Relationship Id="rId6" Type="http://schemas.openxmlformats.org/officeDocument/2006/relationships/image" Target="../media/image28.png"/><Relationship Id="rId11" Type="http://schemas.openxmlformats.org/officeDocument/2006/relationships/image" Target="../media/image167.png"/><Relationship Id="rId5" Type="http://schemas.openxmlformats.org/officeDocument/2006/relationships/image" Target="../media/image176.png"/><Relationship Id="rId10" Type="http://schemas.microsoft.com/office/2007/relationships/hdphoto" Target="../media/hdphoto8.wdp"/><Relationship Id="rId4" Type="http://schemas.openxmlformats.org/officeDocument/2006/relationships/image" Target="../media/image174.png"/><Relationship Id="rId9" Type="http://schemas.openxmlformats.org/officeDocument/2006/relationships/image" Target="../media/image169.png"/></Relationships>
</file>

<file path=ppt/slides/_rels/slide105.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7.png"/><Relationship Id="rId7"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178.png"/><Relationship Id="rId4" Type="http://schemas.openxmlformats.org/officeDocument/2006/relationships/image" Target="../media/image28.png"/><Relationship Id="rId9" Type="http://schemas.openxmlformats.org/officeDocument/2006/relationships/image" Target="../media/image167.png"/></Relationships>
</file>

<file path=ppt/slides/_rels/slide10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9.png"/><Relationship Id="rId7" Type="http://schemas.openxmlformats.org/officeDocument/2006/relationships/image" Target="../media/image169.png"/><Relationship Id="rId2" Type="http://schemas.openxmlformats.org/officeDocument/2006/relationships/notesSlide" Target="../notesSlides/notesSlide105.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0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9.png"/><Relationship Id="rId7"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0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80.png"/><Relationship Id="rId7"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09.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81.png"/><Relationship Id="rId7" Type="http://schemas.openxmlformats.org/officeDocument/2006/relationships/image" Target="../media/image169.png"/><Relationship Id="rId2" Type="http://schemas.openxmlformats.org/officeDocument/2006/relationships/notesSlide" Target="../notesSlides/notesSlide108.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38.png"/></Relationships>
</file>

<file path=ppt/slides/_rels/slide110.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82.png"/><Relationship Id="rId7" Type="http://schemas.openxmlformats.org/officeDocument/2006/relationships/image" Target="../media/image164.png"/><Relationship Id="rId2" Type="http://schemas.openxmlformats.org/officeDocument/2006/relationships/notesSlide" Target="../notesSlides/notesSlide109.xml"/><Relationship Id="rId1" Type="http://schemas.openxmlformats.org/officeDocument/2006/relationships/slideLayout" Target="../slideLayouts/slideLayout71.xml"/><Relationship Id="rId6" Type="http://schemas.openxmlformats.org/officeDocument/2006/relationships/image" Target="../media/image163.png"/><Relationship Id="rId5" Type="http://schemas.openxmlformats.org/officeDocument/2006/relationships/image" Target="../media/image28.png"/><Relationship Id="rId10" Type="http://schemas.openxmlformats.org/officeDocument/2006/relationships/image" Target="../media/image167.png"/><Relationship Id="rId4" Type="http://schemas.openxmlformats.org/officeDocument/2006/relationships/image" Target="../media/image183.png"/><Relationship Id="rId9" Type="http://schemas.microsoft.com/office/2007/relationships/hdphoto" Target="../media/hdphoto8.wdp"/></Relationships>
</file>

<file path=ppt/slides/_rels/slide11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84.png"/><Relationship Id="rId7" Type="http://schemas.openxmlformats.org/officeDocument/2006/relationships/image" Target="../media/image169.png"/><Relationship Id="rId2" Type="http://schemas.openxmlformats.org/officeDocument/2006/relationships/notesSlide" Target="../notesSlides/notesSlide110.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1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73.png"/><Relationship Id="rId7" Type="http://schemas.openxmlformats.org/officeDocument/2006/relationships/image" Target="../media/image163.png"/><Relationship Id="rId2" Type="http://schemas.openxmlformats.org/officeDocument/2006/relationships/notesSlide" Target="../notesSlides/notesSlide111.xml"/><Relationship Id="rId1" Type="http://schemas.openxmlformats.org/officeDocument/2006/relationships/slideLayout" Target="../slideLayouts/slideLayout71.xml"/><Relationship Id="rId6" Type="http://schemas.openxmlformats.org/officeDocument/2006/relationships/image" Target="../media/image28.png"/><Relationship Id="rId11" Type="http://schemas.openxmlformats.org/officeDocument/2006/relationships/image" Target="../media/image167.png"/><Relationship Id="rId5" Type="http://schemas.openxmlformats.org/officeDocument/2006/relationships/image" Target="../media/image185.png"/><Relationship Id="rId10" Type="http://schemas.microsoft.com/office/2007/relationships/hdphoto" Target="../media/hdphoto8.wdp"/><Relationship Id="rId4" Type="http://schemas.openxmlformats.org/officeDocument/2006/relationships/image" Target="../media/image174.png"/><Relationship Id="rId9" Type="http://schemas.openxmlformats.org/officeDocument/2006/relationships/image" Target="../media/image169.png"/></Relationships>
</file>

<file path=ppt/slides/_rels/slide11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73.png"/><Relationship Id="rId7" Type="http://schemas.openxmlformats.org/officeDocument/2006/relationships/image" Target="../media/image163.png"/><Relationship Id="rId2" Type="http://schemas.openxmlformats.org/officeDocument/2006/relationships/notesSlide" Target="../notesSlides/notesSlide112.xml"/><Relationship Id="rId1" Type="http://schemas.openxmlformats.org/officeDocument/2006/relationships/slideLayout" Target="../slideLayouts/slideLayout71.xml"/><Relationship Id="rId6" Type="http://schemas.openxmlformats.org/officeDocument/2006/relationships/image" Target="../media/image28.png"/><Relationship Id="rId11" Type="http://schemas.openxmlformats.org/officeDocument/2006/relationships/image" Target="../media/image167.png"/><Relationship Id="rId5" Type="http://schemas.openxmlformats.org/officeDocument/2006/relationships/image" Target="../media/image186.png"/><Relationship Id="rId10" Type="http://schemas.microsoft.com/office/2007/relationships/hdphoto" Target="../media/hdphoto8.wdp"/><Relationship Id="rId4" Type="http://schemas.openxmlformats.org/officeDocument/2006/relationships/image" Target="../media/image174.png"/><Relationship Id="rId9" Type="http://schemas.openxmlformats.org/officeDocument/2006/relationships/image" Target="../media/image169.png"/></Relationships>
</file>

<file path=ppt/slides/_rels/slide114.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87.png"/><Relationship Id="rId7" Type="http://schemas.openxmlformats.org/officeDocument/2006/relationships/image" Target="../media/image164.png"/><Relationship Id="rId2" Type="http://schemas.openxmlformats.org/officeDocument/2006/relationships/notesSlide" Target="../notesSlides/notesSlide113.xml"/><Relationship Id="rId1" Type="http://schemas.openxmlformats.org/officeDocument/2006/relationships/slideLayout" Target="../slideLayouts/slideLayout71.xml"/><Relationship Id="rId6" Type="http://schemas.openxmlformats.org/officeDocument/2006/relationships/image" Target="../media/image163.png"/><Relationship Id="rId5" Type="http://schemas.openxmlformats.org/officeDocument/2006/relationships/image" Target="../media/image28.png"/><Relationship Id="rId10" Type="http://schemas.openxmlformats.org/officeDocument/2006/relationships/image" Target="../media/image167.png"/><Relationship Id="rId4" Type="http://schemas.openxmlformats.org/officeDocument/2006/relationships/image" Target="../media/image188.png"/><Relationship Id="rId9" Type="http://schemas.microsoft.com/office/2007/relationships/hdphoto" Target="../media/hdphoto8.wdp"/></Relationships>
</file>

<file path=ppt/slides/_rels/slide11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89.png"/><Relationship Id="rId7" Type="http://schemas.openxmlformats.org/officeDocument/2006/relationships/image" Target="../media/image164.png"/><Relationship Id="rId2" Type="http://schemas.openxmlformats.org/officeDocument/2006/relationships/notesSlide" Target="../notesSlides/notesSlide114.xml"/><Relationship Id="rId1" Type="http://schemas.openxmlformats.org/officeDocument/2006/relationships/slideLayout" Target="../slideLayouts/slideLayout71.xml"/><Relationship Id="rId6" Type="http://schemas.openxmlformats.org/officeDocument/2006/relationships/image" Target="../media/image163.png"/><Relationship Id="rId5" Type="http://schemas.openxmlformats.org/officeDocument/2006/relationships/image" Target="../media/image28.png"/><Relationship Id="rId10" Type="http://schemas.openxmlformats.org/officeDocument/2006/relationships/image" Target="../media/image167.png"/><Relationship Id="rId4" Type="http://schemas.openxmlformats.org/officeDocument/2006/relationships/image" Target="../media/image190.png"/><Relationship Id="rId9" Type="http://schemas.microsoft.com/office/2007/relationships/hdphoto" Target="../media/hdphoto8.wdp"/></Relationships>
</file>

<file path=ppt/slides/_rels/slide11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115.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64.png"/><Relationship Id="rId10" Type="http://schemas.openxmlformats.org/officeDocument/2006/relationships/image" Target="../media/image192.png"/><Relationship Id="rId4" Type="http://schemas.openxmlformats.org/officeDocument/2006/relationships/image" Target="../media/image163.png"/><Relationship Id="rId9" Type="http://schemas.openxmlformats.org/officeDocument/2006/relationships/image" Target="../media/image191.png"/></Relationships>
</file>

<file path=ppt/slides/_rels/slide11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116.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64.png"/><Relationship Id="rId10" Type="http://schemas.openxmlformats.org/officeDocument/2006/relationships/image" Target="../media/image194.png"/><Relationship Id="rId4" Type="http://schemas.openxmlformats.org/officeDocument/2006/relationships/image" Target="../media/image163.png"/><Relationship Id="rId9" Type="http://schemas.openxmlformats.org/officeDocument/2006/relationships/image" Target="../media/image193.png"/></Relationships>
</file>

<file path=ppt/slides/_rels/slide11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117.xml"/><Relationship Id="rId1" Type="http://schemas.openxmlformats.org/officeDocument/2006/relationships/slideLayout" Target="../slideLayouts/slideLayout71.xml"/><Relationship Id="rId6" Type="http://schemas.openxmlformats.org/officeDocument/2006/relationships/image" Target="../media/image169.png"/><Relationship Id="rId11" Type="http://schemas.openxmlformats.org/officeDocument/2006/relationships/image" Target="../media/image197.png"/><Relationship Id="rId5" Type="http://schemas.openxmlformats.org/officeDocument/2006/relationships/image" Target="../media/image164.png"/><Relationship Id="rId10" Type="http://schemas.openxmlformats.org/officeDocument/2006/relationships/image" Target="../media/image196.png"/><Relationship Id="rId4" Type="http://schemas.openxmlformats.org/officeDocument/2006/relationships/image" Target="../media/image163.png"/><Relationship Id="rId9" Type="http://schemas.openxmlformats.org/officeDocument/2006/relationships/image" Target="../media/image195.png"/></Relationships>
</file>

<file path=ppt/slides/_rels/slide11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118.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64.png"/><Relationship Id="rId10" Type="http://schemas.openxmlformats.org/officeDocument/2006/relationships/image" Target="../media/image199.png"/><Relationship Id="rId4" Type="http://schemas.openxmlformats.org/officeDocument/2006/relationships/image" Target="../media/image163.png"/><Relationship Id="rId9" Type="http://schemas.openxmlformats.org/officeDocument/2006/relationships/image" Target="../media/image19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12"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1.xml"/><Relationship Id="rId6" Type="http://schemas.openxmlformats.org/officeDocument/2006/relationships/image" Target="../media/image169.png"/><Relationship Id="rId11" Type="http://schemas.openxmlformats.org/officeDocument/2006/relationships/image" Target="../media/image202.png"/><Relationship Id="rId5" Type="http://schemas.openxmlformats.org/officeDocument/2006/relationships/image" Target="../media/image164.png"/><Relationship Id="rId10" Type="http://schemas.openxmlformats.org/officeDocument/2006/relationships/image" Target="../media/image201.png"/><Relationship Id="rId4" Type="http://schemas.openxmlformats.org/officeDocument/2006/relationships/image" Target="../media/image163.png"/><Relationship Id="rId9" Type="http://schemas.openxmlformats.org/officeDocument/2006/relationships/image" Target="../media/image200.png"/></Relationships>
</file>

<file path=ppt/slides/_rels/slide12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120.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64.png"/><Relationship Id="rId10" Type="http://schemas.openxmlformats.org/officeDocument/2006/relationships/image" Target="../media/image205.png"/><Relationship Id="rId4" Type="http://schemas.openxmlformats.org/officeDocument/2006/relationships/image" Target="../media/image163.png"/><Relationship Id="rId9" Type="http://schemas.openxmlformats.org/officeDocument/2006/relationships/image" Target="../media/image204.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4.xml"/></Relationships>
</file>

<file path=ppt/slides/_rels/slide12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06.png"/><Relationship Id="rId7" Type="http://schemas.openxmlformats.org/officeDocument/2006/relationships/image" Target="../media/image169.png"/><Relationship Id="rId2" Type="http://schemas.openxmlformats.org/officeDocument/2006/relationships/notesSlide" Target="../notesSlides/notesSlide122.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24.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207.png"/><Relationship Id="rId7" Type="http://schemas.openxmlformats.org/officeDocument/2006/relationships/image" Target="../media/image164.png"/><Relationship Id="rId2" Type="http://schemas.openxmlformats.org/officeDocument/2006/relationships/notesSlide" Target="../notesSlides/notesSlide123.xml"/><Relationship Id="rId1" Type="http://schemas.openxmlformats.org/officeDocument/2006/relationships/slideLayout" Target="../slideLayouts/slideLayout71.xml"/><Relationship Id="rId6" Type="http://schemas.openxmlformats.org/officeDocument/2006/relationships/image" Target="../media/image163.png"/><Relationship Id="rId5" Type="http://schemas.openxmlformats.org/officeDocument/2006/relationships/image" Target="../media/image28.png"/><Relationship Id="rId10" Type="http://schemas.openxmlformats.org/officeDocument/2006/relationships/image" Target="../media/image167.png"/><Relationship Id="rId4" Type="http://schemas.openxmlformats.org/officeDocument/2006/relationships/image" Target="../media/image208.png"/><Relationship Id="rId9" Type="http://schemas.microsoft.com/office/2007/relationships/hdphoto" Target="../media/hdphoto8.wdp"/></Relationships>
</file>

<file path=ppt/slides/_rels/slide12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124.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64.png"/><Relationship Id="rId4" Type="http://schemas.openxmlformats.org/officeDocument/2006/relationships/image" Target="../media/image163.png"/></Relationships>
</file>

<file path=ppt/slides/_rels/slide126.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209.png"/><Relationship Id="rId7" Type="http://schemas.openxmlformats.org/officeDocument/2006/relationships/image" Target="../media/image164.png"/><Relationship Id="rId2" Type="http://schemas.openxmlformats.org/officeDocument/2006/relationships/notesSlide" Target="../notesSlides/notesSlide125.xml"/><Relationship Id="rId1" Type="http://schemas.openxmlformats.org/officeDocument/2006/relationships/slideLayout" Target="../slideLayouts/slideLayout71.xml"/><Relationship Id="rId6" Type="http://schemas.openxmlformats.org/officeDocument/2006/relationships/image" Target="../media/image163.png"/><Relationship Id="rId5" Type="http://schemas.openxmlformats.org/officeDocument/2006/relationships/image" Target="../media/image28.png"/><Relationship Id="rId10" Type="http://schemas.openxmlformats.org/officeDocument/2006/relationships/image" Target="../media/image167.png"/><Relationship Id="rId4" Type="http://schemas.openxmlformats.org/officeDocument/2006/relationships/image" Target="../media/image210.png"/><Relationship Id="rId9" Type="http://schemas.microsoft.com/office/2007/relationships/hdphoto" Target="../media/hdphoto8.wdp"/></Relationships>
</file>

<file path=ppt/slides/_rels/slide12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11.png"/><Relationship Id="rId7" Type="http://schemas.openxmlformats.org/officeDocument/2006/relationships/image" Target="../media/image169.png"/><Relationship Id="rId2" Type="http://schemas.openxmlformats.org/officeDocument/2006/relationships/notesSlide" Target="../notesSlides/notesSlide126.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2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127.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64.png"/><Relationship Id="rId4" Type="http://schemas.openxmlformats.org/officeDocument/2006/relationships/image" Target="../media/image163.png"/></Relationships>
</file>

<file path=ppt/slides/_rels/slide129.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12.png"/><Relationship Id="rId7" Type="http://schemas.openxmlformats.org/officeDocument/2006/relationships/image" Target="../media/image169.png"/><Relationship Id="rId2" Type="http://schemas.openxmlformats.org/officeDocument/2006/relationships/notesSlide" Target="../notesSlides/notesSlide128.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13.png"/><Relationship Id="rId7" Type="http://schemas.openxmlformats.org/officeDocument/2006/relationships/image" Target="../media/image169.png"/><Relationship Id="rId2" Type="http://schemas.openxmlformats.org/officeDocument/2006/relationships/notesSlide" Target="../notesSlides/notesSlide129.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3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214.png"/><Relationship Id="rId7" Type="http://schemas.openxmlformats.org/officeDocument/2006/relationships/image" Target="../media/image164.png"/><Relationship Id="rId2" Type="http://schemas.openxmlformats.org/officeDocument/2006/relationships/notesSlide" Target="../notesSlides/notesSlide130.xml"/><Relationship Id="rId1" Type="http://schemas.openxmlformats.org/officeDocument/2006/relationships/slideLayout" Target="../slideLayouts/slideLayout71.xml"/><Relationship Id="rId6" Type="http://schemas.openxmlformats.org/officeDocument/2006/relationships/image" Target="../media/image163.png"/><Relationship Id="rId5" Type="http://schemas.openxmlformats.org/officeDocument/2006/relationships/image" Target="../media/image28.png"/><Relationship Id="rId10" Type="http://schemas.openxmlformats.org/officeDocument/2006/relationships/image" Target="../media/image167.png"/><Relationship Id="rId4" Type="http://schemas.openxmlformats.org/officeDocument/2006/relationships/image" Target="../media/image215.png"/><Relationship Id="rId9" Type="http://schemas.microsoft.com/office/2007/relationships/hdphoto" Target="../media/hdphoto8.wdp"/></Relationships>
</file>

<file path=ppt/slides/_rels/slide13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16.png"/><Relationship Id="rId7" Type="http://schemas.openxmlformats.org/officeDocument/2006/relationships/image" Target="../media/image169.png"/><Relationship Id="rId2" Type="http://schemas.openxmlformats.org/officeDocument/2006/relationships/notesSlide" Target="../notesSlides/notesSlide131.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3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17.png"/><Relationship Id="rId7" Type="http://schemas.openxmlformats.org/officeDocument/2006/relationships/image" Target="../media/image169.png"/><Relationship Id="rId2" Type="http://schemas.openxmlformats.org/officeDocument/2006/relationships/notesSlide" Target="../notesSlides/notesSlide132.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3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133.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218.png"/></Relationships>
</file>

<file path=ppt/slides/_rels/slide13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134.xml"/><Relationship Id="rId1" Type="http://schemas.openxmlformats.org/officeDocument/2006/relationships/slideLayout" Target="../slideLayouts/slideLayout71.xml"/><Relationship Id="rId6" Type="http://schemas.openxmlformats.org/officeDocument/2006/relationships/image" Target="../media/image169.png"/><Relationship Id="rId11" Type="http://schemas.openxmlformats.org/officeDocument/2006/relationships/image" Target="../media/image221.jpeg"/><Relationship Id="rId5" Type="http://schemas.openxmlformats.org/officeDocument/2006/relationships/image" Target="../media/image164.png"/><Relationship Id="rId10" Type="http://schemas.openxmlformats.org/officeDocument/2006/relationships/image" Target="../media/image220.jpeg"/><Relationship Id="rId4" Type="http://schemas.openxmlformats.org/officeDocument/2006/relationships/image" Target="../media/image163.png"/><Relationship Id="rId9" Type="http://schemas.openxmlformats.org/officeDocument/2006/relationships/image" Target="../media/image219.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4.xml"/></Relationships>
</file>

<file path=ppt/slides/_rels/slide137.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222.png"/><Relationship Id="rId7" Type="http://schemas.openxmlformats.org/officeDocument/2006/relationships/image" Target="../media/image164.png"/><Relationship Id="rId2" Type="http://schemas.openxmlformats.org/officeDocument/2006/relationships/notesSlide" Target="../notesSlides/notesSlide136.xml"/><Relationship Id="rId1" Type="http://schemas.openxmlformats.org/officeDocument/2006/relationships/slideLayout" Target="../slideLayouts/slideLayout71.xml"/><Relationship Id="rId6" Type="http://schemas.openxmlformats.org/officeDocument/2006/relationships/image" Target="../media/image163.png"/><Relationship Id="rId5" Type="http://schemas.openxmlformats.org/officeDocument/2006/relationships/image" Target="../media/image28.png"/><Relationship Id="rId10" Type="http://schemas.openxmlformats.org/officeDocument/2006/relationships/image" Target="../media/image167.png"/><Relationship Id="rId4" Type="http://schemas.openxmlformats.org/officeDocument/2006/relationships/image" Target="../media/image223.png"/><Relationship Id="rId9" Type="http://schemas.microsoft.com/office/2007/relationships/hdphoto" Target="../media/hdphoto8.wdp"/></Relationships>
</file>

<file path=ppt/slides/_rels/slide13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224.png"/><Relationship Id="rId7" Type="http://schemas.openxmlformats.org/officeDocument/2006/relationships/image" Target="../media/image28.png"/><Relationship Id="rId12" Type="http://schemas.openxmlformats.org/officeDocument/2006/relationships/image" Target="../media/image167.png"/><Relationship Id="rId2" Type="http://schemas.openxmlformats.org/officeDocument/2006/relationships/notesSlide" Target="../notesSlides/notesSlide137.xml"/><Relationship Id="rId1" Type="http://schemas.openxmlformats.org/officeDocument/2006/relationships/slideLayout" Target="../slideLayouts/slideLayout71.xml"/><Relationship Id="rId6" Type="http://schemas.openxmlformats.org/officeDocument/2006/relationships/image" Target="../media/image227.png"/><Relationship Id="rId11" Type="http://schemas.microsoft.com/office/2007/relationships/hdphoto" Target="../media/hdphoto8.wdp"/><Relationship Id="rId5" Type="http://schemas.openxmlformats.org/officeDocument/2006/relationships/image" Target="../media/image226.png"/><Relationship Id="rId10" Type="http://schemas.openxmlformats.org/officeDocument/2006/relationships/image" Target="../media/image169.png"/><Relationship Id="rId4" Type="http://schemas.openxmlformats.org/officeDocument/2006/relationships/image" Target="../media/image225.png"/><Relationship Id="rId9" Type="http://schemas.openxmlformats.org/officeDocument/2006/relationships/image" Target="../media/image164.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28.png"/><Relationship Id="rId7" Type="http://schemas.openxmlformats.org/officeDocument/2006/relationships/image" Target="../media/image169.png"/><Relationship Id="rId2" Type="http://schemas.openxmlformats.org/officeDocument/2006/relationships/notesSlide" Target="../notesSlides/notesSlide139.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0.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10.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10.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10.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10.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10.xml"/><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10.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0.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10.xml"/></Relationships>
</file>

<file path=ppt/slides/_rels/slide45.xml.rels><?xml version="1.0" encoding="UTF-8" standalone="yes"?>
<Relationships xmlns="http://schemas.openxmlformats.org/package/2006/relationships"><Relationship Id="rId3" Type="http://schemas.openxmlformats.org/officeDocument/2006/relationships/hyperlink" Target="https://msdn.microsoft.com/en-us/library/ee634396.aspx" TargetMode="External"/><Relationship Id="rId2" Type="http://schemas.openxmlformats.org/officeDocument/2006/relationships/notesSlide" Target="../notesSlides/notesSlide45.xml"/><Relationship Id="rId1" Type="http://schemas.openxmlformats.org/officeDocument/2006/relationships/slideLayout" Target="../slideLayouts/slideLayout110.xml"/><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110.xml"/><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110.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110.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10.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53.xml"/><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2.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2.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7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72.xml"/><Relationship Id="rId5" Type="http://schemas.microsoft.com/office/2007/relationships/hdphoto" Target="../media/hdphoto2.wdp"/><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2.xml"/><Relationship Id="rId5" Type="http://schemas.microsoft.com/office/2007/relationships/hdphoto" Target="../media/hdphoto2.wdp"/><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72.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2.xml"/><Relationship Id="rId5" Type="http://schemas.microsoft.com/office/2007/relationships/hdphoto" Target="../media/hdphoto3.wdp"/><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2.xml"/><Relationship Id="rId5" Type="http://schemas.microsoft.com/office/2007/relationships/hdphoto" Target="../media/hdphoto4.wdp"/><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72.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2.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72.xml"/><Relationship Id="rId5" Type="http://schemas.microsoft.com/office/2007/relationships/hdphoto" Target="../media/hdphoto5.wdp"/><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72.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2.xml"/><Relationship Id="rId6" Type="http://schemas.microsoft.com/office/2007/relationships/hdphoto" Target="../media/hdphoto6.wdp"/><Relationship Id="rId5" Type="http://schemas.openxmlformats.org/officeDocument/2006/relationships/image" Target="../media/image105.png"/><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7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2.xml"/><Relationship Id="rId4" Type="http://schemas.openxmlformats.org/officeDocument/2006/relationships/image" Target="../media/image120.png"/></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2.xml"/><Relationship Id="rId4" Type="http://schemas.openxmlformats.org/officeDocument/2006/relationships/image" Target="../media/image122.png"/></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2.xml"/><Relationship Id="rId5" Type="http://schemas.openxmlformats.org/officeDocument/2006/relationships/image" Target="../media/image125.png"/><Relationship Id="rId4" Type="http://schemas.openxmlformats.org/officeDocument/2006/relationships/image" Target="../media/image124.png"/></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72.xml"/><Relationship Id="rId4" Type="http://schemas.openxmlformats.org/officeDocument/2006/relationships/image" Target="../media/image127.png"/></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2.xm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0.xml"/><Relationship Id="rId1" Type="http://schemas.openxmlformats.org/officeDocument/2006/relationships/slideLayout" Target="../slideLayouts/slideLayout72.xml"/></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2.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82.xml"/><Relationship Id="rId1" Type="http://schemas.openxmlformats.org/officeDocument/2006/relationships/slideLayout" Target="../slideLayouts/slideLayout72.xml"/><Relationship Id="rId5" Type="http://schemas.openxmlformats.org/officeDocument/2006/relationships/image" Target="../media/image137.jpeg"/><Relationship Id="rId4" Type="http://schemas.openxmlformats.org/officeDocument/2006/relationships/hyperlink" Target="https://powerbicdn.azureedge.net/mediahandler/blog/media/PowerBI/blog/8fe26ef0-52a3-47b9-b561-bc04fce9774d.jpg"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2.xml"/></Relationships>
</file>

<file path=ppt/slides/_rels/slide8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2.xml"/></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2.xml"/></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2.xml"/><Relationship Id="rId4" Type="http://schemas.openxmlformats.org/officeDocument/2006/relationships/image" Target="../media/image146.png"/></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2.xml"/><Relationship Id="rId5" Type="http://schemas.openxmlformats.org/officeDocument/2006/relationships/image" Target="../media/image149.png"/><Relationship Id="rId4" Type="http://schemas.openxmlformats.org/officeDocument/2006/relationships/image" Target="../media/image148.png"/></Relationships>
</file>

<file path=ppt/slides/_rels/slide8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9.xml"/><Relationship Id="rId1" Type="http://schemas.openxmlformats.org/officeDocument/2006/relationships/slideLayout" Target="../slideLayouts/slideLayout7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0.xml"/><Relationship Id="rId1" Type="http://schemas.openxmlformats.org/officeDocument/2006/relationships/slideLayout" Target="../slideLayouts/slideLayout72.xml"/><Relationship Id="rId5" Type="http://schemas.openxmlformats.org/officeDocument/2006/relationships/image" Target="../media/image156.png"/><Relationship Id="rId4" Type="http://schemas.openxmlformats.org/officeDocument/2006/relationships/image" Target="../media/image155.png"/></Relationships>
</file>

<file path=ppt/slides/_rels/slide9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1.xml"/><Relationship Id="rId1" Type="http://schemas.openxmlformats.org/officeDocument/2006/relationships/slideLayout" Target="../slideLayouts/slideLayout72.xml"/><Relationship Id="rId4" Type="http://schemas.openxmlformats.org/officeDocument/2006/relationships/image" Target="../media/image158.png"/></Relationships>
</file>

<file path=ppt/slides/_rels/slide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2.xml"/><Relationship Id="rId1" Type="http://schemas.openxmlformats.org/officeDocument/2006/relationships/slideLayout" Target="../slideLayouts/slideLayout72.xml"/><Relationship Id="rId5" Type="http://schemas.openxmlformats.org/officeDocument/2006/relationships/image" Target="../media/image161.png"/><Relationship Id="rId4" Type="http://schemas.openxmlformats.org/officeDocument/2006/relationships/image" Target="../media/image16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4.xml"/></Relationships>
</file>

<file path=ppt/slides/_rels/slide9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28.png"/><Relationship Id="rId7"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167.png"/><Relationship Id="rId4" Type="http://schemas.openxmlformats.org/officeDocument/2006/relationships/image" Target="../media/image162.png"/><Relationship Id="rId9" Type="http://schemas.microsoft.com/office/2007/relationships/hdphoto" Target="../media/hdphoto7.wdp"/></Relationships>
</file>

<file path=ppt/slides/_rels/slide95.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68.png"/><Relationship Id="rId7" Type="http://schemas.openxmlformats.org/officeDocument/2006/relationships/image" Target="../media/image169.png"/><Relationship Id="rId2" Type="http://schemas.openxmlformats.org/officeDocument/2006/relationships/notesSlide" Target="../notesSlides/notesSlide95.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9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0.png"/><Relationship Id="rId7" Type="http://schemas.openxmlformats.org/officeDocument/2006/relationships/image" Target="../media/image169.png"/><Relationship Id="rId2" Type="http://schemas.openxmlformats.org/officeDocument/2006/relationships/notesSlide" Target="../notesSlides/notesSlide96.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1.png"/><Relationship Id="rId7"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28.png"/><Relationship Id="rId9" Type="http://schemas.openxmlformats.org/officeDocument/2006/relationships/image" Target="../media/image167.png"/></Relationships>
</file>

<file path=ppt/slides/_rels/slide9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8.png"/><Relationship Id="rId7" Type="http://schemas.microsoft.com/office/2007/relationships/hdphoto" Target="../media/hdphoto8.wdp"/><Relationship Id="rId2" Type="http://schemas.openxmlformats.org/officeDocument/2006/relationships/notesSlide" Target="../notesSlides/notesSlide98.xml"/><Relationship Id="rId1" Type="http://schemas.openxmlformats.org/officeDocument/2006/relationships/slideLayout" Target="../slideLayouts/slideLayout71.xml"/><Relationship Id="rId6" Type="http://schemas.openxmlformats.org/officeDocument/2006/relationships/image" Target="../media/image169.png"/><Relationship Id="rId5" Type="http://schemas.openxmlformats.org/officeDocument/2006/relationships/image" Target="../media/image164.png"/><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Rectangle 3"/>
          <p:cNvSpPr/>
          <p:nvPr/>
        </p:nvSpPr>
        <p:spPr>
          <a:xfrm>
            <a:off x="1459940" y="2717186"/>
            <a:ext cx="9951270" cy="1015663"/>
          </a:xfrm>
          <a:prstGeom prst="rect">
            <a:avLst/>
          </a:prstGeom>
        </p:spPr>
        <p:txBody>
          <a:bodyPr wrap="square">
            <a:spAutoFit/>
          </a:bodyPr>
          <a:lstStyle/>
          <a:p>
            <a:pPr marL="114300" marR="0" lvl="0" indent="0" algn="l" defTabSz="914367"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0000"/>
                </a:solidFill>
                <a:effectLst/>
                <a:uLnTx/>
                <a:uFillTx/>
                <a:latin typeface="Segoe UI Light"/>
                <a:ea typeface="+mn-ea"/>
                <a:cs typeface="+mn-cs"/>
              </a:rPr>
              <a:t>Power BI</a:t>
            </a:r>
          </a:p>
        </p:txBody>
      </p:sp>
    </p:spTree>
    <p:extLst>
      <p:ext uri="{BB962C8B-B14F-4D97-AF65-F5344CB8AC3E}">
        <p14:creationId xmlns:p14="http://schemas.microsoft.com/office/powerpoint/2010/main" val="518247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spc="0">
                <a:ln>
                  <a:noFill/>
                </a:ln>
                <a:solidFill>
                  <a:srgbClr val="000000"/>
                </a:solidFill>
                <a:cs typeface="+mn-cs"/>
              </a:rPr>
              <a:t>Get instant value from your cloud data sources</a:t>
            </a:r>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52858" y="1188513"/>
            <a:ext cx="4551437" cy="4724370"/>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No need to build connectors or develop data extraction processes for your SaaS solutions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Business can quickly start with solution-specific content packs which include </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pre-configured dashboards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reports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data models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Users can explore data with fast data processing</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Automatic data refresh is built-in</a:t>
            </a:r>
          </a:p>
          <a:p>
            <a:pPr marL="342900" indent="-342900">
              <a:lnSpc>
                <a:spcPct val="150000"/>
              </a:lnSpc>
              <a:spcBef>
                <a:spcPts val="600"/>
              </a:spcBef>
              <a:spcAft>
                <a:spcPts val="600"/>
              </a:spcAft>
              <a:buFont typeface="Symbol" panose="05050102010706020507" pitchFamily="18" charset="2"/>
              <a:buChar char=""/>
            </a:pPr>
            <a:endParaRPr lang="en-US">
              <a:latin typeface="+mj-lt"/>
              <a:ea typeface="Calibri" panose="020F0502020204030204" pitchFamily="34" charset="0"/>
              <a:cs typeface="Times New Roman" panose="02020603050405020304" pitchFamily="18" charset="0"/>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a:xfrm>
            <a:off x="7425897" y="6238004"/>
            <a:ext cx="4766103" cy="307777"/>
          </a:xfrm>
          <a:prstGeom prst="rect">
            <a:avLst/>
          </a:prstGeom>
        </p:spPr>
        <p:txBody>
          <a:bodyPr wrap="square">
            <a:spAutoFit/>
          </a:bodyPr>
          <a:lstStyle/>
          <a:p>
            <a:pPr fontAlgn="base">
              <a:spcBef>
                <a:spcPts val="600"/>
              </a:spcBef>
              <a:spcAft>
                <a:spcPts val="600"/>
              </a:spcAft>
            </a:pPr>
            <a:r>
              <a:rPr lang="en-US" sz="1400">
                <a:solidFill>
                  <a:schemeClr val="bg2">
                    <a:lumMod val="75000"/>
                  </a:schemeClr>
                </a:solidFill>
              </a:rPr>
              <a:t>Please refer to powerbi.com</a:t>
            </a:r>
            <a:r>
              <a:rPr lang="en-US" sz="1400">
                <a:solidFill>
                  <a:schemeClr val="bg2">
                    <a:lumMod val="75000"/>
                  </a:schemeClr>
                </a:solidFill>
                <a:hlinkClick r:id="rId5"/>
              </a:rPr>
              <a:t> </a:t>
            </a:r>
            <a:r>
              <a:rPr lang="en-US" sz="1400">
                <a:solidFill>
                  <a:schemeClr val="bg2">
                    <a:lumMod val="75000"/>
                  </a:schemeClr>
                </a:solidFill>
              </a:rPr>
              <a:t>for latest list of SaaS partners</a:t>
            </a:r>
            <a:endParaRPr lang="en-US" sz="1400">
              <a:solidFill>
                <a:schemeClr val="bg2">
                  <a:lumMod val="75000"/>
                </a:schemeClr>
              </a:solidFill>
              <a:ea typeface="Calibri" panose="020F0502020204030204" pitchFamily="34" charset="0"/>
              <a:cs typeface="Times New Roman" panose="02020603050405020304" pitchFamily="18" charset="0"/>
            </a:endParaRPr>
          </a:p>
        </p:txBody>
      </p:sp>
      <p:pic>
        <p:nvPicPr>
          <p:cNvPr id="66" name="Picture 65"/>
          <p:cNvPicPr>
            <a:picLocks noChangeAspect="1"/>
          </p:cNvPicPr>
          <p:nvPr/>
        </p:nvPicPr>
        <p:blipFill>
          <a:blip r:embed="rId6"/>
          <a:stretch>
            <a:fillRect/>
          </a:stretch>
        </p:blipFill>
        <p:spPr>
          <a:xfrm>
            <a:off x="7751548" y="2141091"/>
            <a:ext cx="4114800" cy="2242606"/>
          </a:xfrm>
          <a:prstGeom prst="rect">
            <a:avLst/>
          </a:prstGeom>
          <a:ln>
            <a:solidFill>
              <a:schemeClr val="tx2">
                <a:lumMod val="20000"/>
                <a:lumOff val="80000"/>
              </a:schemeClr>
            </a:solidFill>
          </a:ln>
        </p:spPr>
      </p:pic>
    </p:spTree>
    <p:extLst>
      <p:ext uri="{BB962C8B-B14F-4D97-AF65-F5344CB8AC3E}">
        <p14:creationId xmlns:p14="http://schemas.microsoft.com/office/powerpoint/2010/main" val="252528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Get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 Placeholder 2"/>
          <p:cNvSpPr txBox="1">
            <a:spLocks/>
          </p:cNvSpPr>
          <p:nvPr/>
        </p:nvSpPr>
        <p:spPr>
          <a:xfrm>
            <a:off x="2846171" y="1340643"/>
            <a:ext cx="4838783"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can come from 3</a:t>
            </a:r>
            <a:r>
              <a:rPr kumimoji="0" lang="en-US" sz="2000" b="0" i="0" u="none" strike="noStrike" kern="1200" cap="none" spc="0" normalizeH="0" baseline="30000" noProof="0">
                <a:ln>
                  <a:noFill/>
                </a:ln>
                <a:solidFill>
                  <a:prstClr val="black"/>
                </a:solidFill>
                <a:effectLst/>
                <a:uLnTx/>
                <a:uFillTx/>
                <a:latin typeface="Segoe UI Light"/>
                <a:ea typeface="+mn-ea"/>
                <a:cs typeface="Times New Roman" panose="02020603050405020304" pitchFamily="18" charset="0"/>
              </a:rPr>
              <a:t>rd</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party SaaS services as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content packs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These content packs contain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dataset</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reports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dashboards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shown depends on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credentials provided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(depends on service as well)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More than fifty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already exist and more will be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added frequently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is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curated by the provider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You are not limited to the existing reports and dashboards.</a:t>
            </a: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Content Pack Library - Services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838" y="2047899"/>
            <a:ext cx="3673158" cy="3787468"/>
          </a:xfrm>
          <a:prstGeom prst="rect">
            <a:avLst/>
          </a:prstGeom>
          <a:ln>
            <a:noFill/>
          </a:ln>
          <a:effectLst>
            <a:outerShdw blurRad="190500" algn="tl" rotWithShape="0">
              <a:srgbClr val="000000">
                <a:alpha val="70000"/>
              </a:srgbClr>
            </a:outerShdw>
          </a:effectLst>
        </p:spPr>
      </p:pic>
      <p:grpSp>
        <p:nvGrpSpPr>
          <p:cNvPr id="39" name="Group 38"/>
          <p:cNvGrpSpPr/>
          <p:nvPr/>
        </p:nvGrpSpPr>
        <p:grpSpPr>
          <a:xfrm>
            <a:off x="-2887" y="973"/>
            <a:ext cx="2849058" cy="6857027"/>
            <a:chOff x="2" y="487"/>
            <a:chExt cx="2849058" cy="6857027"/>
          </a:xfrm>
        </p:grpSpPr>
        <p:sp>
          <p:nvSpPr>
            <p:cNvPr id="42"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51" name="Group 50"/>
            <p:cNvGrpSpPr/>
            <p:nvPr/>
          </p:nvGrpSpPr>
          <p:grpSpPr>
            <a:xfrm>
              <a:off x="219373" y="934583"/>
              <a:ext cx="433844" cy="433844"/>
              <a:chOff x="440005" y="997815"/>
              <a:chExt cx="296322" cy="296322"/>
            </a:xfrm>
          </p:grpSpPr>
          <p:sp>
            <p:nvSpPr>
              <p:cNvPr id="97"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332"/>
              <p:cNvGrpSpPr/>
              <p:nvPr/>
            </p:nvGrpSpPr>
            <p:grpSpPr>
              <a:xfrm>
                <a:off x="482167" y="1059311"/>
                <a:ext cx="211997" cy="173292"/>
                <a:chOff x="2123129" y="293070"/>
                <a:chExt cx="2472585" cy="2021178"/>
              </a:xfrm>
            </p:grpSpPr>
            <p:sp>
              <p:nvSpPr>
                <p:cNvPr id="99"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9"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0" name="Group 79"/>
            <p:cNvGrpSpPr/>
            <p:nvPr/>
          </p:nvGrpSpPr>
          <p:grpSpPr>
            <a:xfrm>
              <a:off x="199649" y="2692629"/>
              <a:ext cx="433844" cy="433844"/>
              <a:chOff x="342620" y="2228265"/>
              <a:chExt cx="433844" cy="433844"/>
            </a:xfrm>
            <a:solidFill>
              <a:schemeClr val="bg1"/>
            </a:solidFill>
          </p:grpSpPr>
          <p:sp>
            <p:nvSpPr>
              <p:cNvPr id="95"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1" name="TextBox 80"/>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2" name="Group 81"/>
            <p:cNvGrpSpPr/>
            <p:nvPr/>
          </p:nvGrpSpPr>
          <p:grpSpPr>
            <a:xfrm>
              <a:off x="219373" y="3621383"/>
              <a:ext cx="433844" cy="645668"/>
              <a:chOff x="280990" y="3358164"/>
              <a:chExt cx="433844" cy="645668"/>
            </a:xfrm>
          </p:grpSpPr>
          <p:sp>
            <p:nvSpPr>
              <p:cNvPr id="88"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379"/>
              <p:cNvGrpSpPr/>
              <p:nvPr/>
            </p:nvGrpSpPr>
            <p:grpSpPr>
              <a:xfrm>
                <a:off x="453702" y="3910852"/>
                <a:ext cx="175660" cy="92980"/>
                <a:chOff x="3895793" y="7466656"/>
                <a:chExt cx="785810" cy="415941"/>
              </a:xfrm>
              <a:solidFill>
                <a:srgbClr val="00BCF2"/>
              </a:solidFill>
            </p:grpSpPr>
            <p:sp>
              <p:nvSpPr>
                <p:cNvPr id="9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4"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6"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87"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1" name="Picture 100"/>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2" name="Picture 101"/>
          <p:cNvPicPr>
            <a:picLocks noChangeAspect="1"/>
          </p:cNvPicPr>
          <p:nvPr/>
        </p:nvPicPr>
        <p:blipFill>
          <a:blip r:embed="rId5"/>
          <a:stretch>
            <a:fillRect/>
          </a:stretch>
        </p:blipFill>
        <p:spPr>
          <a:xfrm>
            <a:off x="284769" y="3673076"/>
            <a:ext cx="311766" cy="303106"/>
          </a:xfrm>
          <a:prstGeom prst="rect">
            <a:avLst/>
          </a:prstGeom>
        </p:spPr>
      </p:pic>
      <p:sp>
        <p:nvSpPr>
          <p:cNvPr id="103"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4"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6"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08" name="Picture 107"/>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09" name="Picture 108"/>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0" name="Rectangle 109"/>
          <p:cNvSpPr/>
          <p:nvPr/>
        </p:nvSpPr>
        <p:spPr bwMode="auto">
          <a:xfrm>
            <a:off x="35912" y="1550386"/>
            <a:ext cx="2464420" cy="52380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362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0000"/>
                </a:solidFill>
              </a:rPr>
              <a:t>Power BI Service:</a:t>
            </a:r>
            <a:br>
              <a:rPr lang="en-US">
                <a:solidFill>
                  <a:srgbClr val="000000"/>
                </a:solidFill>
              </a:rPr>
            </a:br>
            <a:r>
              <a:rPr lang="en-US">
                <a:solidFill>
                  <a:srgbClr val="000000"/>
                </a:solidFill>
              </a:rPr>
              <a:t>Pinning and Navigation</a:t>
            </a:r>
          </a:p>
        </p:txBody>
      </p:sp>
    </p:spTree>
    <p:extLst>
      <p:ext uri="{BB962C8B-B14F-4D97-AF65-F5344CB8AC3E}">
        <p14:creationId xmlns:p14="http://schemas.microsoft.com/office/powerpoint/2010/main" val="86621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Workspace</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rotWithShape="1">
          <a:blip r:embed="rId3"/>
          <a:srcRect r="2072"/>
          <a:stretch/>
        </p:blipFill>
        <p:spPr>
          <a:xfrm>
            <a:off x="4040346" y="1299129"/>
            <a:ext cx="7409532" cy="5320182"/>
          </a:xfrm>
          <a:prstGeom prst="rect">
            <a:avLst/>
          </a:prstGeom>
        </p:spPr>
      </p:pic>
      <p:pic>
        <p:nvPicPr>
          <p:cNvPr id="3" name="Picture 2"/>
          <p:cNvPicPr>
            <a:picLocks noChangeAspect="1"/>
          </p:cNvPicPr>
          <p:nvPr/>
        </p:nvPicPr>
        <p:blipFill rotWithShape="1">
          <a:blip r:embed="rId4"/>
          <a:srcRect b="68299"/>
          <a:stretch/>
        </p:blipFill>
        <p:spPr>
          <a:xfrm>
            <a:off x="4073249" y="3890937"/>
            <a:ext cx="1127488" cy="1375257"/>
          </a:xfrm>
          <a:prstGeom prst="rect">
            <a:avLst/>
          </a:prstGeom>
        </p:spPr>
      </p:pic>
      <p:pic>
        <p:nvPicPr>
          <p:cNvPr id="6" name="Picture 5"/>
          <p:cNvPicPr>
            <a:picLocks noChangeAspect="1"/>
          </p:cNvPicPr>
          <p:nvPr/>
        </p:nvPicPr>
        <p:blipFill rotWithShape="1">
          <a:blip r:embed="rId4"/>
          <a:srcRect t="75412"/>
          <a:stretch/>
        </p:blipFill>
        <p:spPr>
          <a:xfrm>
            <a:off x="4040346" y="5217355"/>
            <a:ext cx="1160391" cy="1097810"/>
          </a:xfrm>
          <a:prstGeom prst="rect">
            <a:avLst/>
          </a:prstGeom>
        </p:spPr>
      </p:pic>
      <p:grpSp>
        <p:nvGrpSpPr>
          <p:cNvPr id="42" name="Group 41"/>
          <p:cNvGrpSpPr/>
          <p:nvPr/>
        </p:nvGrpSpPr>
        <p:grpSpPr>
          <a:xfrm>
            <a:off x="-2887" y="973"/>
            <a:ext cx="2849058" cy="6857027"/>
            <a:chOff x="2" y="487"/>
            <a:chExt cx="2849058" cy="6857027"/>
          </a:xfrm>
        </p:grpSpPr>
        <p:sp>
          <p:nvSpPr>
            <p:cNvPr id="43"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0" name="Group 79"/>
            <p:cNvGrpSpPr/>
            <p:nvPr/>
          </p:nvGrpSpPr>
          <p:grpSpPr>
            <a:xfrm>
              <a:off x="219373" y="934583"/>
              <a:ext cx="433844" cy="433844"/>
              <a:chOff x="440005" y="997815"/>
              <a:chExt cx="296322" cy="296322"/>
            </a:xfrm>
          </p:grpSpPr>
          <p:sp>
            <p:nvSpPr>
              <p:cNvPr id="99"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332"/>
              <p:cNvGrpSpPr/>
              <p:nvPr/>
            </p:nvGrpSpPr>
            <p:grpSpPr>
              <a:xfrm>
                <a:off x="482167" y="1059311"/>
                <a:ext cx="211997" cy="173292"/>
                <a:chOff x="2123129" y="293070"/>
                <a:chExt cx="2472585" cy="2021178"/>
              </a:xfrm>
            </p:grpSpPr>
            <p:sp>
              <p:nvSpPr>
                <p:cNvPr id="101"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1"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2" name="Group 81"/>
            <p:cNvGrpSpPr/>
            <p:nvPr/>
          </p:nvGrpSpPr>
          <p:grpSpPr>
            <a:xfrm>
              <a:off x="199649" y="2692629"/>
              <a:ext cx="433844" cy="433844"/>
              <a:chOff x="342620" y="2228265"/>
              <a:chExt cx="433844" cy="433844"/>
            </a:xfrm>
            <a:solidFill>
              <a:schemeClr val="bg1"/>
            </a:solidFill>
          </p:grpSpPr>
          <p:sp>
            <p:nvSpPr>
              <p:cNvPr id="97"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TextBox 82"/>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4" name="Group 83"/>
            <p:cNvGrpSpPr/>
            <p:nvPr/>
          </p:nvGrpSpPr>
          <p:grpSpPr>
            <a:xfrm>
              <a:off x="219373" y="3621383"/>
              <a:ext cx="433844" cy="645668"/>
              <a:chOff x="280990" y="3358164"/>
              <a:chExt cx="433844" cy="645668"/>
            </a:xfrm>
          </p:grpSpPr>
          <p:sp>
            <p:nvSpPr>
              <p:cNvPr id="90"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379"/>
              <p:cNvGrpSpPr/>
              <p:nvPr/>
            </p:nvGrpSpPr>
            <p:grpSpPr>
              <a:xfrm>
                <a:off x="453702" y="3910852"/>
                <a:ext cx="175660" cy="92980"/>
                <a:chOff x="3895793" y="7466656"/>
                <a:chExt cx="785810" cy="415941"/>
              </a:xfrm>
              <a:solidFill>
                <a:srgbClr val="00BCF2"/>
              </a:solidFill>
            </p:grpSpPr>
            <p:sp>
              <p:nvSpPr>
                <p:cNvPr id="92"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5"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6"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89"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3" name="Picture 102"/>
          <p:cNvPicPr>
            <a:picLocks noChangeAspect="1"/>
          </p:cNvPicPr>
          <p:nvPr/>
        </p:nvPicPr>
        <p:blipFill rotWithShape="1">
          <a:blip r:embed="rId5"/>
          <a:srcRect l="6503" t="21287" r="74698" b="20220"/>
          <a:stretch/>
        </p:blipFill>
        <p:spPr>
          <a:xfrm>
            <a:off x="339111" y="1946110"/>
            <a:ext cx="228600" cy="231962"/>
          </a:xfrm>
          <a:prstGeom prst="rect">
            <a:avLst/>
          </a:prstGeom>
        </p:spPr>
      </p:pic>
      <p:pic>
        <p:nvPicPr>
          <p:cNvPr id="104" name="Picture 103"/>
          <p:cNvPicPr>
            <a:picLocks noChangeAspect="1"/>
          </p:cNvPicPr>
          <p:nvPr/>
        </p:nvPicPr>
        <p:blipFill>
          <a:blip r:embed="rId6"/>
          <a:stretch>
            <a:fillRect/>
          </a:stretch>
        </p:blipFill>
        <p:spPr>
          <a:xfrm>
            <a:off x="284769" y="3673076"/>
            <a:ext cx="311766" cy="303106"/>
          </a:xfrm>
          <a:prstGeom prst="rect">
            <a:avLst/>
          </a:prstGeom>
        </p:spPr>
      </p:pic>
      <p:sp>
        <p:nvSpPr>
          <p:cNvPr id="105"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6"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8"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0" name="Picture 109"/>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1" name="Picture 110"/>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2" name="Rectangle 111"/>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54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Dataset</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rotWithShape="1">
          <a:blip r:embed="rId3"/>
          <a:srcRect r="2072"/>
          <a:stretch/>
        </p:blipFill>
        <p:spPr>
          <a:xfrm>
            <a:off x="4040346" y="1299129"/>
            <a:ext cx="7409532" cy="5320182"/>
          </a:xfrm>
          <a:prstGeom prst="rect">
            <a:avLst/>
          </a:prstGeom>
        </p:spPr>
      </p:pic>
      <p:pic>
        <p:nvPicPr>
          <p:cNvPr id="3" name="Picture 2"/>
          <p:cNvPicPr>
            <a:picLocks noChangeAspect="1"/>
          </p:cNvPicPr>
          <p:nvPr/>
        </p:nvPicPr>
        <p:blipFill rotWithShape="1">
          <a:blip r:embed="rId4"/>
          <a:srcRect b="68299"/>
          <a:stretch/>
        </p:blipFill>
        <p:spPr>
          <a:xfrm>
            <a:off x="4073249" y="3890937"/>
            <a:ext cx="1127488" cy="1375257"/>
          </a:xfrm>
          <a:prstGeom prst="rect">
            <a:avLst/>
          </a:prstGeom>
        </p:spPr>
      </p:pic>
      <p:pic>
        <p:nvPicPr>
          <p:cNvPr id="6" name="Picture 5"/>
          <p:cNvPicPr>
            <a:picLocks noChangeAspect="1"/>
          </p:cNvPicPr>
          <p:nvPr/>
        </p:nvPicPr>
        <p:blipFill rotWithShape="1">
          <a:blip r:embed="rId4"/>
          <a:srcRect t="75412"/>
          <a:stretch/>
        </p:blipFill>
        <p:spPr>
          <a:xfrm>
            <a:off x="4040346" y="5217355"/>
            <a:ext cx="1160391" cy="1097810"/>
          </a:xfrm>
          <a:prstGeom prst="rect">
            <a:avLst/>
          </a:prstGeom>
        </p:spPr>
      </p:pic>
      <p:sp>
        <p:nvSpPr>
          <p:cNvPr id="42" name="Rectangle 41"/>
          <p:cNvSpPr/>
          <p:nvPr/>
        </p:nvSpPr>
        <p:spPr bwMode="auto">
          <a:xfrm>
            <a:off x="5303656" y="1564417"/>
            <a:ext cx="6146222" cy="5054894"/>
          </a:xfrm>
          <a:prstGeom prst="rect">
            <a:avLst/>
          </a:prstGeom>
          <a:solidFill>
            <a:srgbClr val="00000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4073250" y="5266193"/>
            <a:ext cx="1127488" cy="1048971"/>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 Placeholder 2"/>
          <p:cNvSpPr txBox="1">
            <a:spLocks/>
          </p:cNvSpPr>
          <p:nvPr/>
        </p:nvSpPr>
        <p:spPr>
          <a:xfrm>
            <a:off x="5200737" y="1697659"/>
            <a:ext cx="610679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dataset is something you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import</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connect to</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Each dataset represents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source of data</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That dataset can be an intricate data model created by you in Desktop or a connection to a database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dataset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feed many reports and dashboards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7209" y="4923055"/>
            <a:ext cx="1933845" cy="1286054"/>
          </a:xfrm>
          <a:prstGeom prst="rect">
            <a:avLst/>
          </a:prstGeom>
        </p:spPr>
      </p:pic>
      <p:grpSp>
        <p:nvGrpSpPr>
          <p:cNvPr id="80" name="Group 79"/>
          <p:cNvGrpSpPr/>
          <p:nvPr/>
        </p:nvGrpSpPr>
        <p:grpSpPr>
          <a:xfrm>
            <a:off x="-2887" y="973"/>
            <a:ext cx="2849058" cy="6857027"/>
            <a:chOff x="2" y="487"/>
            <a:chExt cx="2849058" cy="6857027"/>
          </a:xfrm>
        </p:grpSpPr>
        <p:sp>
          <p:nvSpPr>
            <p:cNvPr id="8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3" name="Group 82"/>
            <p:cNvGrpSpPr/>
            <p:nvPr/>
          </p:nvGrpSpPr>
          <p:grpSpPr>
            <a:xfrm>
              <a:off x="219373" y="934583"/>
              <a:ext cx="433844" cy="433844"/>
              <a:chOff x="440005" y="997815"/>
              <a:chExt cx="296322" cy="296322"/>
            </a:xfrm>
          </p:grpSpPr>
          <p:sp>
            <p:nvSpPr>
              <p:cNvPr id="102"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332"/>
              <p:cNvGrpSpPr/>
              <p:nvPr/>
            </p:nvGrpSpPr>
            <p:grpSpPr>
              <a:xfrm>
                <a:off x="482167" y="1059311"/>
                <a:ext cx="211997" cy="173292"/>
                <a:chOff x="2123129" y="293070"/>
                <a:chExt cx="2472585" cy="2021178"/>
              </a:xfrm>
            </p:grpSpPr>
            <p:sp>
              <p:nvSpPr>
                <p:cNvPr id="104"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4"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5" name="Group 84"/>
            <p:cNvGrpSpPr/>
            <p:nvPr/>
          </p:nvGrpSpPr>
          <p:grpSpPr>
            <a:xfrm>
              <a:off x="199649" y="2692629"/>
              <a:ext cx="433844" cy="433844"/>
              <a:chOff x="342620" y="2228265"/>
              <a:chExt cx="433844" cy="433844"/>
            </a:xfrm>
            <a:solidFill>
              <a:schemeClr val="bg1"/>
            </a:solidFill>
          </p:grpSpPr>
          <p:sp>
            <p:nvSpPr>
              <p:cNvPr id="100"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TextBox 85"/>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7" name="Group 86"/>
            <p:cNvGrpSpPr/>
            <p:nvPr/>
          </p:nvGrpSpPr>
          <p:grpSpPr>
            <a:xfrm>
              <a:off x="219373" y="3621383"/>
              <a:ext cx="433844" cy="645668"/>
              <a:chOff x="280990" y="3358164"/>
              <a:chExt cx="433844" cy="645668"/>
            </a:xfrm>
          </p:grpSpPr>
          <p:sp>
            <p:nvSpPr>
              <p:cNvPr id="93"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379"/>
              <p:cNvGrpSpPr/>
              <p:nvPr/>
            </p:nvGrpSpPr>
            <p:grpSpPr>
              <a:xfrm>
                <a:off x="453702" y="3910852"/>
                <a:ext cx="175660" cy="92980"/>
                <a:chOff x="3895793" y="7466656"/>
                <a:chExt cx="785810" cy="415941"/>
              </a:xfrm>
              <a:solidFill>
                <a:srgbClr val="00BCF2"/>
              </a:solidFill>
            </p:grpSpPr>
            <p:sp>
              <p:nvSpPr>
                <p:cNvPr id="9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1"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2"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6" name="Picture 105"/>
          <p:cNvPicPr>
            <a:picLocks noChangeAspect="1"/>
          </p:cNvPicPr>
          <p:nvPr/>
        </p:nvPicPr>
        <p:blipFill rotWithShape="1">
          <a:blip r:embed="rId6"/>
          <a:srcRect l="6503" t="21287" r="74698" b="20220"/>
          <a:stretch/>
        </p:blipFill>
        <p:spPr>
          <a:xfrm>
            <a:off x="339111" y="1946110"/>
            <a:ext cx="228600" cy="231962"/>
          </a:xfrm>
          <a:prstGeom prst="rect">
            <a:avLst/>
          </a:prstGeom>
        </p:spPr>
      </p:pic>
      <p:pic>
        <p:nvPicPr>
          <p:cNvPr id="107" name="Picture 106"/>
          <p:cNvPicPr>
            <a:picLocks noChangeAspect="1"/>
          </p:cNvPicPr>
          <p:nvPr/>
        </p:nvPicPr>
        <p:blipFill>
          <a:blip r:embed="rId7"/>
          <a:stretch>
            <a:fillRect/>
          </a:stretch>
        </p:blipFill>
        <p:spPr>
          <a:xfrm>
            <a:off x="284769" y="3673076"/>
            <a:ext cx="311766" cy="303106"/>
          </a:xfrm>
          <a:prstGeom prst="rect">
            <a:avLst/>
          </a:prstGeom>
        </p:spPr>
      </p:pic>
      <p:sp>
        <p:nvSpPr>
          <p:cNvPr id="108"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9"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1"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3" name="Picture 112"/>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4" name="Picture 113"/>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5" name="Rectangle 114"/>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985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Report</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rotWithShape="1">
          <a:blip r:embed="rId3"/>
          <a:srcRect r="2072"/>
          <a:stretch/>
        </p:blipFill>
        <p:spPr>
          <a:xfrm>
            <a:off x="4040346" y="1299129"/>
            <a:ext cx="7409532" cy="5320182"/>
          </a:xfrm>
          <a:prstGeom prst="rect">
            <a:avLst/>
          </a:prstGeom>
        </p:spPr>
      </p:pic>
      <p:pic>
        <p:nvPicPr>
          <p:cNvPr id="3" name="Picture 2"/>
          <p:cNvPicPr>
            <a:picLocks noChangeAspect="1"/>
          </p:cNvPicPr>
          <p:nvPr/>
        </p:nvPicPr>
        <p:blipFill rotWithShape="1">
          <a:blip r:embed="rId4"/>
          <a:srcRect b="68299"/>
          <a:stretch/>
        </p:blipFill>
        <p:spPr>
          <a:xfrm>
            <a:off x="4073249" y="3890937"/>
            <a:ext cx="1127488" cy="1375257"/>
          </a:xfrm>
          <a:prstGeom prst="rect">
            <a:avLst/>
          </a:prstGeom>
        </p:spPr>
      </p:pic>
      <p:pic>
        <p:nvPicPr>
          <p:cNvPr id="6" name="Picture 5"/>
          <p:cNvPicPr>
            <a:picLocks noChangeAspect="1"/>
          </p:cNvPicPr>
          <p:nvPr/>
        </p:nvPicPr>
        <p:blipFill rotWithShape="1">
          <a:blip r:embed="rId4"/>
          <a:srcRect t="75412"/>
          <a:stretch/>
        </p:blipFill>
        <p:spPr>
          <a:xfrm>
            <a:off x="4040346" y="5217355"/>
            <a:ext cx="1160391" cy="1097810"/>
          </a:xfrm>
          <a:prstGeom prst="rect">
            <a:avLst/>
          </a:prstGeom>
        </p:spPr>
      </p:pic>
      <p:sp>
        <p:nvSpPr>
          <p:cNvPr id="42" name="Rectangle 41"/>
          <p:cNvSpPr/>
          <p:nvPr/>
        </p:nvSpPr>
        <p:spPr bwMode="auto">
          <a:xfrm>
            <a:off x="5303656" y="1564417"/>
            <a:ext cx="6146222" cy="5054894"/>
          </a:xfrm>
          <a:prstGeom prst="rect">
            <a:avLst/>
          </a:prstGeom>
          <a:solidFill>
            <a:srgbClr val="00000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4073249" y="3890937"/>
            <a:ext cx="1127488" cy="1375257"/>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 Placeholder 2"/>
          <p:cNvSpPr txBox="1">
            <a:spLocks/>
          </p:cNvSpPr>
          <p:nvPr/>
        </p:nvSpPr>
        <p:spPr>
          <a:xfrm>
            <a:off x="5200737" y="1697659"/>
            <a:ext cx="610679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report is composed of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one or more pages of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developed</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Desktop</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Excel) or in the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service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Gets its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data from one dataset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used for building dashboards as a whole or bit by bit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339" y="5034894"/>
            <a:ext cx="1790855" cy="1280271"/>
          </a:xfrm>
          <a:prstGeom prst="rect">
            <a:avLst/>
          </a:prstGeom>
        </p:spPr>
      </p:pic>
      <p:grpSp>
        <p:nvGrpSpPr>
          <p:cNvPr id="80" name="Group 79"/>
          <p:cNvGrpSpPr/>
          <p:nvPr/>
        </p:nvGrpSpPr>
        <p:grpSpPr>
          <a:xfrm>
            <a:off x="-2887" y="973"/>
            <a:ext cx="2849058" cy="6857027"/>
            <a:chOff x="2" y="487"/>
            <a:chExt cx="2849058" cy="6857027"/>
          </a:xfrm>
        </p:grpSpPr>
        <p:sp>
          <p:nvSpPr>
            <p:cNvPr id="8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3" name="Group 82"/>
            <p:cNvGrpSpPr/>
            <p:nvPr/>
          </p:nvGrpSpPr>
          <p:grpSpPr>
            <a:xfrm>
              <a:off x="219373" y="934583"/>
              <a:ext cx="433844" cy="433844"/>
              <a:chOff x="440005" y="997815"/>
              <a:chExt cx="296322" cy="296322"/>
            </a:xfrm>
          </p:grpSpPr>
          <p:sp>
            <p:nvSpPr>
              <p:cNvPr id="102"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332"/>
              <p:cNvGrpSpPr/>
              <p:nvPr/>
            </p:nvGrpSpPr>
            <p:grpSpPr>
              <a:xfrm>
                <a:off x="482167" y="1059311"/>
                <a:ext cx="211997" cy="173292"/>
                <a:chOff x="2123129" y="293070"/>
                <a:chExt cx="2472585" cy="2021178"/>
              </a:xfrm>
            </p:grpSpPr>
            <p:sp>
              <p:nvSpPr>
                <p:cNvPr id="104"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4"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5" name="Group 84"/>
            <p:cNvGrpSpPr/>
            <p:nvPr/>
          </p:nvGrpSpPr>
          <p:grpSpPr>
            <a:xfrm>
              <a:off x="199649" y="2692629"/>
              <a:ext cx="433844" cy="433844"/>
              <a:chOff x="342620" y="2228265"/>
              <a:chExt cx="433844" cy="433844"/>
            </a:xfrm>
            <a:solidFill>
              <a:schemeClr val="bg1"/>
            </a:solidFill>
          </p:grpSpPr>
          <p:sp>
            <p:nvSpPr>
              <p:cNvPr id="100"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TextBox 85"/>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7" name="Group 86"/>
            <p:cNvGrpSpPr/>
            <p:nvPr/>
          </p:nvGrpSpPr>
          <p:grpSpPr>
            <a:xfrm>
              <a:off x="219373" y="3621383"/>
              <a:ext cx="433844" cy="645668"/>
              <a:chOff x="280990" y="3358164"/>
              <a:chExt cx="433844" cy="645668"/>
            </a:xfrm>
          </p:grpSpPr>
          <p:sp>
            <p:nvSpPr>
              <p:cNvPr id="93"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379"/>
              <p:cNvGrpSpPr/>
              <p:nvPr/>
            </p:nvGrpSpPr>
            <p:grpSpPr>
              <a:xfrm>
                <a:off x="453702" y="3910852"/>
                <a:ext cx="175660" cy="92980"/>
                <a:chOff x="3895793" y="7466656"/>
                <a:chExt cx="785810" cy="415941"/>
              </a:xfrm>
              <a:solidFill>
                <a:srgbClr val="00BCF2"/>
              </a:solidFill>
            </p:grpSpPr>
            <p:sp>
              <p:nvSpPr>
                <p:cNvPr id="9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1"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2"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6" name="Picture 105"/>
          <p:cNvPicPr>
            <a:picLocks noChangeAspect="1"/>
          </p:cNvPicPr>
          <p:nvPr/>
        </p:nvPicPr>
        <p:blipFill rotWithShape="1">
          <a:blip r:embed="rId6"/>
          <a:srcRect l="6503" t="21287" r="74698" b="20220"/>
          <a:stretch/>
        </p:blipFill>
        <p:spPr>
          <a:xfrm>
            <a:off x="339111" y="1946110"/>
            <a:ext cx="228600" cy="231962"/>
          </a:xfrm>
          <a:prstGeom prst="rect">
            <a:avLst/>
          </a:prstGeom>
        </p:spPr>
      </p:pic>
      <p:pic>
        <p:nvPicPr>
          <p:cNvPr id="107" name="Picture 106"/>
          <p:cNvPicPr>
            <a:picLocks noChangeAspect="1"/>
          </p:cNvPicPr>
          <p:nvPr/>
        </p:nvPicPr>
        <p:blipFill>
          <a:blip r:embed="rId7"/>
          <a:stretch>
            <a:fillRect/>
          </a:stretch>
        </p:blipFill>
        <p:spPr>
          <a:xfrm>
            <a:off x="284769" y="3673076"/>
            <a:ext cx="311766" cy="303106"/>
          </a:xfrm>
          <a:prstGeom prst="rect">
            <a:avLst/>
          </a:prstGeom>
        </p:spPr>
      </p:pic>
      <p:sp>
        <p:nvSpPr>
          <p:cNvPr id="108"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9"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1"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3" name="Picture 112"/>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4" name="Picture 113"/>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5" name="Rectangle 114"/>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097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88867" y="1330302"/>
            <a:ext cx="8663326" cy="4737795"/>
          </a:xfrm>
          <a:prstGeom prst="rect">
            <a:avLst/>
          </a:prstGeom>
        </p:spPr>
      </p:pic>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Report</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grpSp>
        <p:nvGrpSpPr>
          <p:cNvPr id="42" name="Group 41"/>
          <p:cNvGrpSpPr/>
          <p:nvPr/>
        </p:nvGrpSpPr>
        <p:grpSpPr>
          <a:xfrm>
            <a:off x="-2887" y="973"/>
            <a:ext cx="2849058" cy="6857027"/>
            <a:chOff x="2" y="487"/>
            <a:chExt cx="2849058" cy="6857027"/>
          </a:xfrm>
        </p:grpSpPr>
        <p:sp>
          <p:nvSpPr>
            <p:cNvPr id="43"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2" name="Group 81"/>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4" name="Group 83"/>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 name="TextBox 84"/>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6" name="Group 85"/>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7"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5"/>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10"/>
          <a:stretch>
            <a:fillRect/>
          </a:stretch>
        </p:blipFill>
        <p:spPr>
          <a:xfrm>
            <a:off x="3188867" y="1503226"/>
            <a:ext cx="2631019" cy="2203645"/>
          </a:xfrm>
          <a:prstGeom prst="rect">
            <a:avLst/>
          </a:prstGeom>
        </p:spPr>
      </p:pic>
    </p:spTree>
    <p:extLst>
      <p:ext uri="{BB962C8B-B14F-4D97-AF65-F5344CB8AC3E}">
        <p14:creationId xmlns:p14="http://schemas.microsoft.com/office/powerpoint/2010/main" val="99092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Report</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51" name="Text Placeholder 2"/>
          <p:cNvSpPr txBox="1">
            <a:spLocks/>
          </p:cNvSpPr>
          <p:nvPr/>
        </p:nvSpPr>
        <p:spPr>
          <a:xfrm>
            <a:off x="5200737" y="1697659"/>
            <a:ext cx="610679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report is composed of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one or more pages of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developed</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Desktop</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Excel) or in the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service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Gets its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data from one dataset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used for building dashboards as a whole or bit by bit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Reports can be consumed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Reading View</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Editing View</a:t>
            </a: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202216" y="1564417"/>
            <a:ext cx="8659912" cy="4543164"/>
          </a:xfrm>
          <a:prstGeom prst="rect">
            <a:avLst/>
          </a:prstGeom>
        </p:spPr>
      </p:pic>
      <p:sp>
        <p:nvSpPr>
          <p:cNvPr id="81" name="Rectangle 80"/>
          <p:cNvSpPr/>
          <p:nvPr/>
        </p:nvSpPr>
        <p:spPr bwMode="auto">
          <a:xfrm>
            <a:off x="10676776" y="1912605"/>
            <a:ext cx="1185352" cy="1137343"/>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1"/>
          <p:cNvGrpSpPr/>
          <p:nvPr/>
        </p:nvGrpSpPr>
        <p:grpSpPr>
          <a:xfrm>
            <a:off x="-2887" y="973"/>
            <a:ext cx="2849058" cy="6857027"/>
            <a:chOff x="2" y="487"/>
            <a:chExt cx="2849058" cy="6857027"/>
          </a:xfrm>
        </p:grpSpPr>
        <p:sp>
          <p:nvSpPr>
            <p:cNvPr id="43"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2" name="Group 81"/>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4" name="Group 83"/>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 name="TextBox 84"/>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6" name="Group 85"/>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7"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5"/>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012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Report</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51" name="Text Placeholder 2"/>
          <p:cNvSpPr txBox="1">
            <a:spLocks/>
          </p:cNvSpPr>
          <p:nvPr/>
        </p:nvSpPr>
        <p:spPr>
          <a:xfrm>
            <a:off x="5200737" y="1697659"/>
            <a:ext cx="610679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report is composed of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one or more pages of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developed</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Desktop</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Excel) or in the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service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Gets its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data from one dataset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used for building dashboards as a whole or bit by bit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Reports can be consumed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Reading View</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Editing View</a:t>
            </a: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202216" y="1564417"/>
            <a:ext cx="8659912" cy="4543164"/>
          </a:xfrm>
          <a:prstGeom prst="rect">
            <a:avLst/>
          </a:prstGeom>
        </p:spPr>
      </p:pic>
      <p:sp>
        <p:nvSpPr>
          <p:cNvPr id="81" name="Rectangle 80"/>
          <p:cNvSpPr/>
          <p:nvPr/>
        </p:nvSpPr>
        <p:spPr bwMode="auto">
          <a:xfrm>
            <a:off x="4107011" y="1597552"/>
            <a:ext cx="519248" cy="196979"/>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1"/>
          <p:cNvGrpSpPr/>
          <p:nvPr/>
        </p:nvGrpSpPr>
        <p:grpSpPr>
          <a:xfrm>
            <a:off x="-2887" y="973"/>
            <a:ext cx="2849058" cy="6857027"/>
            <a:chOff x="2" y="487"/>
            <a:chExt cx="2849058" cy="6857027"/>
          </a:xfrm>
        </p:grpSpPr>
        <p:sp>
          <p:nvSpPr>
            <p:cNvPr id="43"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2" name="Group 81"/>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4" name="Group 83"/>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 name="TextBox 84"/>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6" name="Group 85"/>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7"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5"/>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7304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Report – Editing View</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51" name="Text Placeholder 2"/>
          <p:cNvSpPr txBox="1">
            <a:spLocks/>
          </p:cNvSpPr>
          <p:nvPr/>
        </p:nvSpPr>
        <p:spPr>
          <a:xfrm>
            <a:off x="5200737" y="1697659"/>
            <a:ext cx="610679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report is composed of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one or more pages of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developed</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Desktop</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Excel) or in the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service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Gets its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data from one dataset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used for building dashboards as a whole or bit by bit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Reports can be consumed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Reading View</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Editing View</a:t>
            </a: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048592" y="1564417"/>
            <a:ext cx="8974439" cy="4681365"/>
          </a:xfrm>
          <a:prstGeom prst="rect">
            <a:avLst/>
          </a:prstGeom>
        </p:spPr>
      </p:pic>
      <p:grpSp>
        <p:nvGrpSpPr>
          <p:cNvPr id="40" name="Group 39"/>
          <p:cNvGrpSpPr/>
          <p:nvPr/>
        </p:nvGrpSpPr>
        <p:grpSpPr>
          <a:xfrm>
            <a:off x="-2887" y="973"/>
            <a:ext cx="2849058" cy="6857027"/>
            <a:chOff x="2" y="487"/>
            <a:chExt cx="2849058" cy="6857027"/>
          </a:xfrm>
        </p:grpSpPr>
        <p:sp>
          <p:nvSpPr>
            <p:cNvPr id="42"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0" name="Group 79"/>
            <p:cNvGrpSpPr/>
            <p:nvPr/>
          </p:nvGrpSpPr>
          <p:grpSpPr>
            <a:xfrm>
              <a:off x="219373" y="934583"/>
              <a:ext cx="433844" cy="433844"/>
              <a:chOff x="440005" y="997815"/>
              <a:chExt cx="296322" cy="296322"/>
            </a:xfrm>
          </p:grpSpPr>
          <p:sp>
            <p:nvSpPr>
              <p:cNvPr id="99"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332"/>
              <p:cNvGrpSpPr/>
              <p:nvPr/>
            </p:nvGrpSpPr>
            <p:grpSpPr>
              <a:xfrm>
                <a:off x="482167" y="1059311"/>
                <a:ext cx="211997" cy="173292"/>
                <a:chOff x="2123129" y="293070"/>
                <a:chExt cx="2472585" cy="2021178"/>
              </a:xfrm>
            </p:grpSpPr>
            <p:sp>
              <p:nvSpPr>
                <p:cNvPr id="101"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1"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2" name="Group 81"/>
            <p:cNvGrpSpPr/>
            <p:nvPr/>
          </p:nvGrpSpPr>
          <p:grpSpPr>
            <a:xfrm>
              <a:off x="199649" y="2692629"/>
              <a:ext cx="433844" cy="433844"/>
              <a:chOff x="342620" y="2228265"/>
              <a:chExt cx="433844" cy="433844"/>
            </a:xfrm>
            <a:solidFill>
              <a:schemeClr val="bg1"/>
            </a:solidFill>
          </p:grpSpPr>
          <p:sp>
            <p:nvSpPr>
              <p:cNvPr id="97"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TextBox 82"/>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4" name="Group 83"/>
            <p:cNvGrpSpPr/>
            <p:nvPr/>
          </p:nvGrpSpPr>
          <p:grpSpPr>
            <a:xfrm>
              <a:off x="219373" y="3621383"/>
              <a:ext cx="433844" cy="645668"/>
              <a:chOff x="280990" y="3358164"/>
              <a:chExt cx="433844" cy="645668"/>
            </a:xfrm>
          </p:grpSpPr>
          <p:sp>
            <p:nvSpPr>
              <p:cNvPr id="90"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379"/>
              <p:cNvGrpSpPr/>
              <p:nvPr/>
            </p:nvGrpSpPr>
            <p:grpSpPr>
              <a:xfrm>
                <a:off x="453702" y="3910852"/>
                <a:ext cx="175660" cy="92980"/>
                <a:chOff x="3895793" y="7466656"/>
                <a:chExt cx="785810" cy="415941"/>
              </a:xfrm>
              <a:solidFill>
                <a:srgbClr val="00BCF2"/>
              </a:solidFill>
            </p:grpSpPr>
            <p:sp>
              <p:nvSpPr>
                <p:cNvPr id="92"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5"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6"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89"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3" name="Picture 102"/>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4" name="Picture 103"/>
          <p:cNvPicPr>
            <a:picLocks noChangeAspect="1"/>
          </p:cNvPicPr>
          <p:nvPr/>
        </p:nvPicPr>
        <p:blipFill>
          <a:blip r:embed="rId5"/>
          <a:stretch>
            <a:fillRect/>
          </a:stretch>
        </p:blipFill>
        <p:spPr>
          <a:xfrm>
            <a:off x="284769" y="3673076"/>
            <a:ext cx="311766" cy="303106"/>
          </a:xfrm>
          <a:prstGeom prst="rect">
            <a:avLst/>
          </a:prstGeom>
        </p:spPr>
      </p:pic>
      <p:sp>
        <p:nvSpPr>
          <p:cNvPr id="105"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6"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8"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0" name="Picture 109"/>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1" name="Picture 110"/>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2" name="Rectangle 111"/>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161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Report – Editing View</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51" name="Text Placeholder 2"/>
          <p:cNvSpPr txBox="1">
            <a:spLocks/>
          </p:cNvSpPr>
          <p:nvPr/>
        </p:nvSpPr>
        <p:spPr>
          <a:xfrm>
            <a:off x="5200737" y="1697659"/>
            <a:ext cx="610679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report is composed of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one or more pages of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developed</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Desktop</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Excel) or in the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service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Gets its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data from one dataset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used for building dashboards as a whole or bit by bit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Reports can be consumed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Reading View</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Editing View</a:t>
            </a: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40" name="Text Placeholder 2"/>
          <p:cNvSpPr txBox="1">
            <a:spLocks/>
          </p:cNvSpPr>
          <p:nvPr/>
        </p:nvSpPr>
        <p:spPr>
          <a:xfrm>
            <a:off x="2846171" y="1340643"/>
            <a:ext cx="9031090"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It is possible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alter</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 existing report page or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create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new pages in Editing View</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Similar reporting functionality to Power BI Desktop</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also use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Custom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In the end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Save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has to be done to commit the changes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Click “Reading View” to return to that mode</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416619" y="5049272"/>
            <a:ext cx="4638675" cy="1638300"/>
          </a:xfrm>
          <a:prstGeom prst="rect">
            <a:avLst/>
          </a:prstGeom>
        </p:spPr>
      </p:pic>
      <p:sp>
        <p:nvSpPr>
          <p:cNvPr id="42" name="Rectangle 41"/>
          <p:cNvSpPr/>
          <p:nvPr/>
        </p:nvSpPr>
        <p:spPr bwMode="auto">
          <a:xfrm>
            <a:off x="7131910" y="5210200"/>
            <a:ext cx="1147386" cy="273964"/>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p:cNvGrpSpPr/>
          <p:nvPr/>
        </p:nvGrpSpPr>
        <p:grpSpPr>
          <a:xfrm>
            <a:off x="-2887" y="973"/>
            <a:ext cx="2849058" cy="6857027"/>
            <a:chOff x="2" y="487"/>
            <a:chExt cx="2849058" cy="6857027"/>
          </a:xfrm>
        </p:grpSpPr>
        <p:sp>
          <p:nvSpPr>
            <p:cNvPr id="80"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2" name="Group 81"/>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4" name="Group 83"/>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 name="TextBox 84"/>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6" name="Group 85"/>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7"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5"/>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383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rgbClr val="000000"/>
                </a:solidFill>
              </a:rPr>
              <a:t>Consume structured/unstructured data using other Azure services</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81544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878466" y="1175261"/>
            <a:ext cx="5542877" cy="3600986"/>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Connect directly to data from Azure services, including</a:t>
            </a:r>
          </a:p>
          <a:p>
            <a:pPr marL="800100" lvl="1" indent="-342900">
              <a:buFont typeface="Courier New" panose="02070309020205020404" pitchFamily="49" charset="0"/>
              <a:buChar char="o"/>
            </a:pPr>
            <a:r>
              <a:rPr lang="en-US" sz="1600">
                <a:latin typeface="+mj-lt"/>
                <a:ea typeface="Calibri" panose="020F0502020204030204" pitchFamily="34" charset="0"/>
                <a:cs typeface="Times New Roman" panose="02020603050405020304" pitchFamily="18" charset="0"/>
              </a:rPr>
              <a:t>Azure SQL Database</a:t>
            </a:r>
          </a:p>
          <a:p>
            <a:pPr marL="800100" lvl="1" indent="-342900">
              <a:buFont typeface="Courier New" panose="02070309020205020404" pitchFamily="49" charset="0"/>
              <a:buChar char="o"/>
            </a:pPr>
            <a:r>
              <a:rPr lang="en-US" sz="1600">
                <a:latin typeface="+mj-lt"/>
                <a:ea typeface="Calibri" panose="020F0502020204030204" pitchFamily="34" charset="0"/>
                <a:cs typeface="Times New Roman" panose="02020603050405020304" pitchFamily="18" charset="0"/>
              </a:rPr>
              <a:t>Azure SQL Data Warehouse</a:t>
            </a:r>
          </a:p>
          <a:p>
            <a:pPr marL="800100" lvl="1" indent="-342900">
              <a:buFont typeface="Courier New" panose="02070309020205020404" pitchFamily="49" charset="0"/>
              <a:buChar char="o"/>
            </a:pPr>
            <a:r>
              <a:rPr lang="en-US" sz="1600">
                <a:latin typeface="+mj-lt"/>
                <a:ea typeface="Calibri" panose="020F0502020204030204" pitchFamily="34" charset="0"/>
                <a:cs typeface="Times New Roman" panose="02020603050405020304" pitchFamily="18" charset="0"/>
              </a:rPr>
              <a:t>Spark on HDInsight</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Push live, streaming data from Azure Stream Analytics with built-in destination for Power BI for real-time dashboards at any scale</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Integration with other Azure services, including Azure ML, opens up new scenarios, without writing thousands of lines of code</a:t>
            </a:r>
          </a:p>
        </p:txBody>
      </p:sp>
      <p:sp>
        <p:nvSpPr>
          <p:cNvPr id="65" name="Rectangle 64"/>
          <p:cNvSpPr/>
          <p:nvPr/>
        </p:nvSpPr>
        <p:spPr bwMode="auto">
          <a:xfrm>
            <a:off x="8541694" y="1557251"/>
            <a:ext cx="3242256" cy="4308956"/>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9856978" y="4751760"/>
            <a:ext cx="943424" cy="756782"/>
            <a:chOff x="10233165" y="3488430"/>
            <a:chExt cx="943424" cy="756782"/>
          </a:xfrm>
        </p:grpSpPr>
        <p:pic>
          <p:nvPicPr>
            <p:cNvPr id="67" name="Picture 6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476277" y="3488430"/>
              <a:ext cx="457200" cy="457200"/>
            </a:xfrm>
            <a:prstGeom prst="rect">
              <a:avLst/>
            </a:prstGeom>
          </p:spPr>
        </p:pic>
        <p:sp>
          <p:nvSpPr>
            <p:cNvPr id="72" name="TextBox 71"/>
            <p:cNvSpPr txBox="1"/>
            <p:nvPr/>
          </p:nvSpPr>
          <p:spPr>
            <a:xfrm>
              <a:off x="10233165" y="3811247"/>
              <a:ext cx="943424" cy="433965"/>
            </a:xfrm>
            <a:prstGeom prst="rect">
              <a:avLst/>
            </a:prstGeom>
            <a:noFill/>
          </p:spPr>
          <p:txBody>
            <a:bodyPr wrap="square" lIns="182880" tIns="146304" rIns="182880" bIns="146304" rtlCol="0">
              <a:spAutoFit/>
            </a:bodyPr>
            <a:lstStyle/>
            <a:p>
              <a:pPr>
                <a:lnSpc>
                  <a:spcPct val="90000"/>
                </a:lnSpc>
                <a:spcAft>
                  <a:spcPts val="600"/>
                </a:spcAft>
              </a:pPr>
              <a:r>
                <a:rPr lang="en-US" sz="1000"/>
                <a:t>HDInsight</a:t>
              </a:r>
            </a:p>
          </p:txBody>
        </p:sp>
      </p:grpSp>
      <p:grpSp>
        <p:nvGrpSpPr>
          <p:cNvPr id="75" name="Group 74"/>
          <p:cNvGrpSpPr/>
          <p:nvPr/>
        </p:nvGrpSpPr>
        <p:grpSpPr>
          <a:xfrm>
            <a:off x="8684240" y="3735604"/>
            <a:ext cx="943424" cy="786554"/>
            <a:chOff x="8600989" y="2320219"/>
            <a:chExt cx="943424" cy="786554"/>
          </a:xfrm>
        </p:grpSpPr>
        <p:pic>
          <p:nvPicPr>
            <p:cNvPr id="76" name="Picture 7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44101" y="2320219"/>
              <a:ext cx="457200" cy="457200"/>
            </a:xfrm>
            <a:prstGeom prst="rect">
              <a:avLst/>
            </a:prstGeom>
          </p:spPr>
        </p:pic>
        <p:sp>
          <p:nvSpPr>
            <p:cNvPr id="77" name="TextBox 76"/>
            <p:cNvSpPr txBox="1"/>
            <p:nvPr/>
          </p:nvSpPr>
          <p:spPr>
            <a:xfrm>
              <a:off x="8600989" y="2672808"/>
              <a:ext cx="943424"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t>Storage</a:t>
              </a:r>
            </a:p>
          </p:txBody>
        </p:sp>
      </p:grpSp>
      <p:grpSp>
        <p:nvGrpSpPr>
          <p:cNvPr id="78" name="Group 77"/>
          <p:cNvGrpSpPr/>
          <p:nvPr/>
        </p:nvGrpSpPr>
        <p:grpSpPr>
          <a:xfrm>
            <a:off x="9850497" y="1846951"/>
            <a:ext cx="943424" cy="950812"/>
            <a:chOff x="10610076" y="2020001"/>
            <a:chExt cx="943424" cy="950812"/>
          </a:xfrm>
        </p:grpSpPr>
        <p:pic>
          <p:nvPicPr>
            <p:cNvPr id="79" name="Picture 7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853188" y="2020001"/>
              <a:ext cx="457200" cy="457200"/>
            </a:xfrm>
            <a:prstGeom prst="rect">
              <a:avLst/>
            </a:prstGeom>
          </p:spPr>
        </p:pic>
        <p:sp>
          <p:nvSpPr>
            <p:cNvPr id="80" name="TextBox 79"/>
            <p:cNvSpPr txBox="1"/>
            <p:nvPr/>
          </p:nvSpPr>
          <p:spPr>
            <a:xfrm>
              <a:off x="10610076" y="2398349"/>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t>Event Hubs</a:t>
              </a:r>
            </a:p>
          </p:txBody>
        </p:sp>
      </p:grpSp>
      <p:grpSp>
        <p:nvGrpSpPr>
          <p:cNvPr id="104" name="Group 103"/>
          <p:cNvGrpSpPr/>
          <p:nvPr/>
        </p:nvGrpSpPr>
        <p:grpSpPr>
          <a:xfrm>
            <a:off x="8652707" y="2759970"/>
            <a:ext cx="943424" cy="948116"/>
            <a:chOff x="9002661" y="3227014"/>
            <a:chExt cx="943424" cy="948116"/>
          </a:xfrm>
        </p:grpSpPr>
        <p:pic>
          <p:nvPicPr>
            <p:cNvPr id="105" name="Picture 10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234246" y="3227014"/>
              <a:ext cx="457200" cy="457200"/>
            </a:xfrm>
            <a:prstGeom prst="rect">
              <a:avLst/>
            </a:prstGeom>
          </p:spPr>
        </p:pic>
        <p:sp>
          <p:nvSpPr>
            <p:cNvPr id="106" name="TextBox 105"/>
            <p:cNvSpPr txBox="1"/>
            <p:nvPr/>
          </p:nvSpPr>
          <p:spPr>
            <a:xfrm>
              <a:off x="9002661" y="3602666"/>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t>Machine Learning</a:t>
              </a:r>
            </a:p>
          </p:txBody>
        </p:sp>
      </p:grpSp>
      <p:grpSp>
        <p:nvGrpSpPr>
          <p:cNvPr id="107" name="Group 106"/>
          <p:cNvGrpSpPr/>
          <p:nvPr/>
        </p:nvGrpSpPr>
        <p:grpSpPr>
          <a:xfrm>
            <a:off x="9119823" y="4344290"/>
            <a:ext cx="1015682" cy="842205"/>
            <a:chOff x="10601932" y="1930074"/>
            <a:chExt cx="1015682" cy="842205"/>
          </a:xfrm>
        </p:grpSpPr>
        <p:pic>
          <p:nvPicPr>
            <p:cNvPr id="108" name="Picture 10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866422" y="1930074"/>
              <a:ext cx="457200" cy="457200"/>
            </a:xfrm>
            <a:prstGeom prst="rect">
              <a:avLst/>
            </a:prstGeom>
          </p:spPr>
        </p:pic>
        <p:sp>
          <p:nvSpPr>
            <p:cNvPr id="109" name="TextBox 108"/>
            <p:cNvSpPr txBox="1"/>
            <p:nvPr/>
          </p:nvSpPr>
          <p:spPr>
            <a:xfrm>
              <a:off x="10601932" y="2338314"/>
              <a:ext cx="1015682"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t>SQL Server</a:t>
              </a:r>
            </a:p>
          </p:txBody>
        </p:sp>
      </p:grpSp>
      <p:grpSp>
        <p:nvGrpSpPr>
          <p:cNvPr id="110" name="Group 109"/>
          <p:cNvGrpSpPr/>
          <p:nvPr/>
        </p:nvGrpSpPr>
        <p:grpSpPr>
          <a:xfrm>
            <a:off x="9124419" y="1941060"/>
            <a:ext cx="943424" cy="887242"/>
            <a:chOff x="9002242" y="1575399"/>
            <a:chExt cx="943424" cy="887242"/>
          </a:xfrm>
        </p:grpSpPr>
        <p:pic>
          <p:nvPicPr>
            <p:cNvPr id="111" name="Picture 11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9245773" y="1575399"/>
              <a:ext cx="457200" cy="457200"/>
            </a:xfrm>
            <a:prstGeom prst="rect">
              <a:avLst/>
            </a:prstGeom>
          </p:spPr>
        </p:pic>
        <p:sp>
          <p:nvSpPr>
            <p:cNvPr id="112" name="TextBox 111"/>
            <p:cNvSpPr txBox="1"/>
            <p:nvPr/>
          </p:nvSpPr>
          <p:spPr>
            <a:xfrm>
              <a:off x="9002242" y="1890177"/>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t>Stream Analytics</a:t>
              </a:r>
            </a:p>
          </p:txBody>
        </p:sp>
      </p:grpSp>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78271" y="3228912"/>
            <a:ext cx="640080" cy="674100"/>
          </a:xfrm>
          <a:prstGeom prst="rect">
            <a:avLst/>
          </a:prstGeom>
        </p:spPr>
      </p:pic>
      <p:sp>
        <p:nvSpPr>
          <p:cNvPr id="114" name="TextBox 113"/>
          <p:cNvSpPr txBox="1"/>
          <p:nvPr/>
        </p:nvSpPr>
        <p:spPr>
          <a:xfrm>
            <a:off x="10388654" y="3778425"/>
            <a:ext cx="1087964"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t>Power BI</a:t>
            </a:r>
          </a:p>
        </p:txBody>
      </p:sp>
      <p:cxnSp>
        <p:nvCxnSpPr>
          <p:cNvPr id="115" name="Straight Arrow Connector 114"/>
          <p:cNvCxnSpPr/>
          <p:nvPr/>
        </p:nvCxnSpPr>
        <p:spPr>
          <a:xfrm>
            <a:off x="10067843" y="2759970"/>
            <a:ext cx="267392" cy="2987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9627664" y="3614383"/>
            <a:ext cx="541705"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10093609" y="4192804"/>
            <a:ext cx="295045" cy="35739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7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Report - Pinning</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51" name="Text Placeholder 2"/>
          <p:cNvSpPr txBox="1">
            <a:spLocks/>
          </p:cNvSpPr>
          <p:nvPr/>
        </p:nvSpPr>
        <p:spPr>
          <a:xfrm>
            <a:off x="5200737" y="1697659"/>
            <a:ext cx="610679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report is composed of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one or more pages of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developed</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Desktop</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Excel) or in the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service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Gets its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data from one dataset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used for building dashboards as a whole or bit by bit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Reports can be consumed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Reading View</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Editing View</a:t>
            </a: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496881" y="2120189"/>
            <a:ext cx="3894140" cy="2166167"/>
          </a:xfrm>
          <a:prstGeom prst="rect">
            <a:avLst/>
          </a:prstGeom>
          <a:ln>
            <a:noFill/>
          </a:ln>
          <a:effectLst>
            <a:outerShdw blurRad="190500" algn="tl" rotWithShape="0">
              <a:srgbClr val="000000">
                <a:alpha val="70000"/>
              </a:srgbClr>
            </a:outerShdw>
          </a:effectLst>
        </p:spPr>
      </p:pic>
      <p:sp>
        <p:nvSpPr>
          <p:cNvPr id="42" name="Text Placeholder 2"/>
          <p:cNvSpPr txBox="1">
            <a:spLocks/>
          </p:cNvSpPr>
          <p:nvPr/>
        </p:nvSpPr>
        <p:spPr>
          <a:xfrm>
            <a:off x="2846171" y="1340643"/>
            <a:ext cx="9031090"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Individual visualizations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can be pinned to dashboards as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tiles</a:t>
            </a: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43" name="Rectangle 42"/>
          <p:cNvSpPr/>
          <p:nvPr/>
        </p:nvSpPr>
        <p:spPr bwMode="auto">
          <a:xfrm>
            <a:off x="6459817" y="2178691"/>
            <a:ext cx="298789" cy="260542"/>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4"/>
          <a:stretch>
            <a:fillRect/>
          </a:stretch>
        </p:blipFill>
        <p:spPr>
          <a:xfrm>
            <a:off x="4393742" y="3129622"/>
            <a:ext cx="5935948" cy="2836773"/>
          </a:xfrm>
          <a:prstGeom prst="rect">
            <a:avLst/>
          </a:prstGeom>
          <a:ln>
            <a:noFill/>
          </a:ln>
          <a:effectLst>
            <a:outerShdw blurRad="190500" algn="tl" rotWithShape="0">
              <a:srgbClr val="000000">
                <a:alpha val="70000"/>
              </a:srgbClr>
            </a:outerShdw>
          </a:effectLst>
        </p:spPr>
      </p:pic>
      <p:grpSp>
        <p:nvGrpSpPr>
          <p:cNvPr id="80" name="Group 79"/>
          <p:cNvGrpSpPr/>
          <p:nvPr/>
        </p:nvGrpSpPr>
        <p:grpSpPr>
          <a:xfrm>
            <a:off x="-2887" y="973"/>
            <a:ext cx="2849058" cy="6857027"/>
            <a:chOff x="2" y="487"/>
            <a:chExt cx="2849058" cy="6857027"/>
          </a:xfrm>
        </p:grpSpPr>
        <p:sp>
          <p:nvSpPr>
            <p:cNvPr id="8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3" name="Group 82"/>
            <p:cNvGrpSpPr/>
            <p:nvPr/>
          </p:nvGrpSpPr>
          <p:grpSpPr>
            <a:xfrm>
              <a:off x="219373" y="934583"/>
              <a:ext cx="433844" cy="433844"/>
              <a:chOff x="440005" y="997815"/>
              <a:chExt cx="296322" cy="296322"/>
            </a:xfrm>
          </p:grpSpPr>
          <p:sp>
            <p:nvSpPr>
              <p:cNvPr id="102"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332"/>
              <p:cNvGrpSpPr/>
              <p:nvPr/>
            </p:nvGrpSpPr>
            <p:grpSpPr>
              <a:xfrm>
                <a:off x="482167" y="1059311"/>
                <a:ext cx="211997" cy="173292"/>
                <a:chOff x="2123129" y="293070"/>
                <a:chExt cx="2472585" cy="2021178"/>
              </a:xfrm>
            </p:grpSpPr>
            <p:sp>
              <p:nvSpPr>
                <p:cNvPr id="104"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4"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5" name="Group 84"/>
            <p:cNvGrpSpPr/>
            <p:nvPr/>
          </p:nvGrpSpPr>
          <p:grpSpPr>
            <a:xfrm>
              <a:off x="199649" y="2692629"/>
              <a:ext cx="433844" cy="433844"/>
              <a:chOff x="342620" y="2228265"/>
              <a:chExt cx="433844" cy="433844"/>
            </a:xfrm>
            <a:solidFill>
              <a:schemeClr val="bg1"/>
            </a:solidFill>
          </p:grpSpPr>
          <p:sp>
            <p:nvSpPr>
              <p:cNvPr id="100"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TextBox 85"/>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7" name="Group 86"/>
            <p:cNvGrpSpPr/>
            <p:nvPr/>
          </p:nvGrpSpPr>
          <p:grpSpPr>
            <a:xfrm>
              <a:off x="219373" y="3621383"/>
              <a:ext cx="433844" cy="645668"/>
              <a:chOff x="280990" y="3358164"/>
              <a:chExt cx="433844" cy="645668"/>
            </a:xfrm>
          </p:grpSpPr>
          <p:sp>
            <p:nvSpPr>
              <p:cNvPr id="93"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379"/>
              <p:cNvGrpSpPr/>
              <p:nvPr/>
            </p:nvGrpSpPr>
            <p:grpSpPr>
              <a:xfrm>
                <a:off x="453702" y="3910852"/>
                <a:ext cx="175660" cy="92980"/>
                <a:chOff x="3895793" y="7466656"/>
                <a:chExt cx="785810" cy="415941"/>
              </a:xfrm>
              <a:solidFill>
                <a:srgbClr val="00BCF2"/>
              </a:solidFill>
            </p:grpSpPr>
            <p:sp>
              <p:nvSpPr>
                <p:cNvPr id="9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1"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2"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6" name="Picture 105"/>
          <p:cNvPicPr>
            <a:picLocks noChangeAspect="1"/>
          </p:cNvPicPr>
          <p:nvPr/>
        </p:nvPicPr>
        <p:blipFill rotWithShape="1">
          <a:blip r:embed="rId5"/>
          <a:srcRect l="6503" t="21287" r="74698" b="20220"/>
          <a:stretch/>
        </p:blipFill>
        <p:spPr>
          <a:xfrm>
            <a:off x="339111" y="1946110"/>
            <a:ext cx="228600" cy="231962"/>
          </a:xfrm>
          <a:prstGeom prst="rect">
            <a:avLst/>
          </a:prstGeom>
        </p:spPr>
      </p:pic>
      <p:pic>
        <p:nvPicPr>
          <p:cNvPr id="107" name="Picture 106"/>
          <p:cNvPicPr>
            <a:picLocks noChangeAspect="1"/>
          </p:cNvPicPr>
          <p:nvPr/>
        </p:nvPicPr>
        <p:blipFill>
          <a:blip r:embed="rId6"/>
          <a:stretch>
            <a:fillRect/>
          </a:stretch>
        </p:blipFill>
        <p:spPr>
          <a:xfrm>
            <a:off x="284769" y="3673076"/>
            <a:ext cx="311766" cy="303106"/>
          </a:xfrm>
          <a:prstGeom prst="rect">
            <a:avLst/>
          </a:prstGeom>
        </p:spPr>
      </p:pic>
      <p:sp>
        <p:nvSpPr>
          <p:cNvPr id="108"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9"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1"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3" name="Picture 112"/>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4" name="Picture 113"/>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5" name="Rectangle 114"/>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1827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Report - Pinning</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51" name="Text Placeholder 2"/>
          <p:cNvSpPr txBox="1">
            <a:spLocks/>
          </p:cNvSpPr>
          <p:nvPr/>
        </p:nvSpPr>
        <p:spPr>
          <a:xfrm>
            <a:off x="5642973" y="0"/>
            <a:ext cx="610679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report is composed of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one or more pages of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developed</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Desktop</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Excel) or in the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service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Gets its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data from one dataset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used for building dashboards as a whole or bit by bit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Reports can be consumed in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Reading View</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or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Editing View</a:t>
            </a: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42" name="Text Placeholder 2"/>
          <p:cNvSpPr txBox="1">
            <a:spLocks/>
          </p:cNvSpPr>
          <p:nvPr/>
        </p:nvSpPr>
        <p:spPr>
          <a:xfrm>
            <a:off x="2846171" y="1340643"/>
            <a:ext cx="9031090"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Entire pages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be pinned to dashboards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They become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live tiles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and can be interacted with straight from the dashboard with the same interactivity as in Reading View</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When a change happens in this report,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changes are synchronized to the dashboard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This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does not happen with individual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482436" y="2104965"/>
            <a:ext cx="5124450" cy="447675"/>
          </a:xfrm>
          <a:prstGeom prst="rect">
            <a:avLst/>
          </a:prstGeom>
        </p:spPr>
      </p:pic>
      <p:sp>
        <p:nvSpPr>
          <p:cNvPr id="80" name="Rectangle 79"/>
          <p:cNvSpPr/>
          <p:nvPr/>
        </p:nvSpPr>
        <p:spPr bwMode="auto">
          <a:xfrm>
            <a:off x="7151788" y="2129526"/>
            <a:ext cx="1455098" cy="423113"/>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p:cNvGrpSpPr/>
          <p:nvPr/>
        </p:nvGrpSpPr>
        <p:grpSpPr>
          <a:xfrm>
            <a:off x="-2887" y="973"/>
            <a:ext cx="2849058" cy="6857027"/>
            <a:chOff x="2" y="487"/>
            <a:chExt cx="2849058" cy="6857027"/>
          </a:xfrm>
        </p:grpSpPr>
        <p:sp>
          <p:nvSpPr>
            <p:cNvPr id="8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3" name="Group 82"/>
            <p:cNvGrpSpPr/>
            <p:nvPr/>
          </p:nvGrpSpPr>
          <p:grpSpPr>
            <a:xfrm>
              <a:off x="219373" y="934583"/>
              <a:ext cx="433844" cy="433844"/>
              <a:chOff x="440005" y="997815"/>
              <a:chExt cx="296322" cy="296322"/>
            </a:xfrm>
          </p:grpSpPr>
          <p:sp>
            <p:nvSpPr>
              <p:cNvPr id="102"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332"/>
              <p:cNvGrpSpPr/>
              <p:nvPr/>
            </p:nvGrpSpPr>
            <p:grpSpPr>
              <a:xfrm>
                <a:off x="482167" y="1059311"/>
                <a:ext cx="211997" cy="173292"/>
                <a:chOff x="2123129" y="293070"/>
                <a:chExt cx="2472585" cy="2021178"/>
              </a:xfrm>
            </p:grpSpPr>
            <p:sp>
              <p:nvSpPr>
                <p:cNvPr id="104"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4"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5" name="Group 84"/>
            <p:cNvGrpSpPr/>
            <p:nvPr/>
          </p:nvGrpSpPr>
          <p:grpSpPr>
            <a:xfrm>
              <a:off x="199649" y="2692629"/>
              <a:ext cx="433844" cy="433844"/>
              <a:chOff x="342620" y="2228265"/>
              <a:chExt cx="433844" cy="433844"/>
            </a:xfrm>
            <a:solidFill>
              <a:schemeClr val="bg1"/>
            </a:solidFill>
          </p:grpSpPr>
          <p:sp>
            <p:nvSpPr>
              <p:cNvPr id="100"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TextBox 85"/>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7" name="Group 86"/>
            <p:cNvGrpSpPr/>
            <p:nvPr/>
          </p:nvGrpSpPr>
          <p:grpSpPr>
            <a:xfrm>
              <a:off x="219373" y="3621383"/>
              <a:ext cx="433844" cy="645668"/>
              <a:chOff x="280990" y="3358164"/>
              <a:chExt cx="433844" cy="645668"/>
            </a:xfrm>
          </p:grpSpPr>
          <p:sp>
            <p:nvSpPr>
              <p:cNvPr id="93"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379"/>
              <p:cNvGrpSpPr/>
              <p:nvPr/>
            </p:nvGrpSpPr>
            <p:grpSpPr>
              <a:xfrm>
                <a:off x="453702" y="3910852"/>
                <a:ext cx="175660" cy="92980"/>
                <a:chOff x="3895793" y="7466656"/>
                <a:chExt cx="785810" cy="415941"/>
              </a:xfrm>
              <a:solidFill>
                <a:srgbClr val="00BCF2"/>
              </a:solidFill>
            </p:grpSpPr>
            <p:sp>
              <p:nvSpPr>
                <p:cNvPr id="9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1"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2"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6" name="Picture 105"/>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7" name="Picture 106"/>
          <p:cNvPicPr>
            <a:picLocks noChangeAspect="1"/>
          </p:cNvPicPr>
          <p:nvPr/>
        </p:nvPicPr>
        <p:blipFill>
          <a:blip r:embed="rId5"/>
          <a:stretch>
            <a:fillRect/>
          </a:stretch>
        </p:blipFill>
        <p:spPr>
          <a:xfrm>
            <a:off x="284769" y="3673076"/>
            <a:ext cx="311766" cy="303106"/>
          </a:xfrm>
          <a:prstGeom prst="rect">
            <a:avLst/>
          </a:prstGeom>
        </p:spPr>
      </p:pic>
      <p:sp>
        <p:nvSpPr>
          <p:cNvPr id="108"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9"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1"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3" name="Picture 112"/>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4" name="Picture 113"/>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5" name="Rectangle 114"/>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6352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Dashboard</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rotWithShape="1">
          <a:blip r:embed="rId3"/>
          <a:srcRect r="2072"/>
          <a:stretch/>
        </p:blipFill>
        <p:spPr>
          <a:xfrm>
            <a:off x="4040346" y="1299129"/>
            <a:ext cx="7409532" cy="5320182"/>
          </a:xfrm>
          <a:prstGeom prst="rect">
            <a:avLst/>
          </a:prstGeom>
        </p:spPr>
      </p:pic>
      <p:pic>
        <p:nvPicPr>
          <p:cNvPr id="3" name="Picture 2"/>
          <p:cNvPicPr>
            <a:picLocks noChangeAspect="1"/>
          </p:cNvPicPr>
          <p:nvPr/>
        </p:nvPicPr>
        <p:blipFill rotWithShape="1">
          <a:blip r:embed="rId4"/>
          <a:srcRect b="68299"/>
          <a:stretch/>
        </p:blipFill>
        <p:spPr>
          <a:xfrm>
            <a:off x="4073249" y="3890937"/>
            <a:ext cx="1127488" cy="1375257"/>
          </a:xfrm>
          <a:prstGeom prst="rect">
            <a:avLst/>
          </a:prstGeom>
        </p:spPr>
      </p:pic>
      <p:pic>
        <p:nvPicPr>
          <p:cNvPr id="6" name="Picture 5"/>
          <p:cNvPicPr>
            <a:picLocks noChangeAspect="1"/>
          </p:cNvPicPr>
          <p:nvPr/>
        </p:nvPicPr>
        <p:blipFill rotWithShape="1">
          <a:blip r:embed="rId4"/>
          <a:srcRect t="75412"/>
          <a:stretch/>
        </p:blipFill>
        <p:spPr>
          <a:xfrm>
            <a:off x="4040346" y="5217355"/>
            <a:ext cx="1160391" cy="1097810"/>
          </a:xfrm>
          <a:prstGeom prst="rect">
            <a:avLst/>
          </a:prstGeom>
        </p:spPr>
      </p:pic>
      <p:sp>
        <p:nvSpPr>
          <p:cNvPr id="42" name="Rectangle 41"/>
          <p:cNvSpPr/>
          <p:nvPr/>
        </p:nvSpPr>
        <p:spPr bwMode="auto">
          <a:xfrm>
            <a:off x="5303656" y="1564417"/>
            <a:ext cx="6146222" cy="5054894"/>
          </a:xfrm>
          <a:prstGeom prst="rect">
            <a:avLst/>
          </a:prstGeom>
          <a:solidFill>
            <a:srgbClr val="00000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4073249" y="2807804"/>
            <a:ext cx="1127488" cy="1038640"/>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 Placeholder 2"/>
          <p:cNvSpPr txBox="1">
            <a:spLocks/>
          </p:cNvSpPr>
          <p:nvPr/>
        </p:nvSpPr>
        <p:spPr>
          <a:xfrm>
            <a:off x="5200737" y="1697659"/>
            <a:ext cx="610679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 dashboard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aggregates most important visualizations</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 from several different reports (and datasets)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It is composed of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tiles </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and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widgets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Tiles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can be updated in real-time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Each tile can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navigate back </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to its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underlying report </a:t>
            </a:r>
            <a:r>
              <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or to a </a:t>
            </a:r>
            <a:r>
              <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rPr>
              <a:t>custom URL</a:t>
            </a: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white"/>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601" y="5057615"/>
            <a:ext cx="1867062" cy="1386960"/>
          </a:xfrm>
          <a:prstGeom prst="rect">
            <a:avLst/>
          </a:prstGeom>
        </p:spPr>
      </p:pic>
      <p:grpSp>
        <p:nvGrpSpPr>
          <p:cNvPr id="80" name="Group 79"/>
          <p:cNvGrpSpPr/>
          <p:nvPr/>
        </p:nvGrpSpPr>
        <p:grpSpPr>
          <a:xfrm>
            <a:off x="-2887" y="973"/>
            <a:ext cx="2849058" cy="6857027"/>
            <a:chOff x="2" y="487"/>
            <a:chExt cx="2849058" cy="6857027"/>
          </a:xfrm>
        </p:grpSpPr>
        <p:sp>
          <p:nvSpPr>
            <p:cNvPr id="8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3" name="Group 82"/>
            <p:cNvGrpSpPr/>
            <p:nvPr/>
          </p:nvGrpSpPr>
          <p:grpSpPr>
            <a:xfrm>
              <a:off x="219373" y="934583"/>
              <a:ext cx="433844" cy="433844"/>
              <a:chOff x="440005" y="997815"/>
              <a:chExt cx="296322" cy="296322"/>
            </a:xfrm>
          </p:grpSpPr>
          <p:sp>
            <p:nvSpPr>
              <p:cNvPr id="102"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332"/>
              <p:cNvGrpSpPr/>
              <p:nvPr/>
            </p:nvGrpSpPr>
            <p:grpSpPr>
              <a:xfrm>
                <a:off x="482167" y="1059311"/>
                <a:ext cx="211997" cy="173292"/>
                <a:chOff x="2123129" y="293070"/>
                <a:chExt cx="2472585" cy="2021178"/>
              </a:xfrm>
            </p:grpSpPr>
            <p:sp>
              <p:nvSpPr>
                <p:cNvPr id="104"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4"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5" name="Group 84"/>
            <p:cNvGrpSpPr/>
            <p:nvPr/>
          </p:nvGrpSpPr>
          <p:grpSpPr>
            <a:xfrm>
              <a:off x="199649" y="2692629"/>
              <a:ext cx="433844" cy="433844"/>
              <a:chOff x="342620" y="2228265"/>
              <a:chExt cx="433844" cy="433844"/>
            </a:xfrm>
            <a:solidFill>
              <a:schemeClr val="bg1"/>
            </a:solidFill>
          </p:grpSpPr>
          <p:sp>
            <p:nvSpPr>
              <p:cNvPr id="100"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TextBox 85"/>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7" name="Group 86"/>
            <p:cNvGrpSpPr/>
            <p:nvPr/>
          </p:nvGrpSpPr>
          <p:grpSpPr>
            <a:xfrm>
              <a:off x="219373" y="3621383"/>
              <a:ext cx="433844" cy="645668"/>
              <a:chOff x="280990" y="3358164"/>
              <a:chExt cx="433844" cy="645668"/>
            </a:xfrm>
          </p:grpSpPr>
          <p:sp>
            <p:nvSpPr>
              <p:cNvPr id="93"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379"/>
              <p:cNvGrpSpPr/>
              <p:nvPr/>
            </p:nvGrpSpPr>
            <p:grpSpPr>
              <a:xfrm>
                <a:off x="453702" y="3910852"/>
                <a:ext cx="175660" cy="92980"/>
                <a:chOff x="3895793" y="7466656"/>
                <a:chExt cx="785810" cy="415941"/>
              </a:xfrm>
              <a:solidFill>
                <a:srgbClr val="00BCF2"/>
              </a:solidFill>
            </p:grpSpPr>
            <p:sp>
              <p:nvSpPr>
                <p:cNvPr id="9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1"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2"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6" name="Picture 105"/>
          <p:cNvPicPr>
            <a:picLocks noChangeAspect="1"/>
          </p:cNvPicPr>
          <p:nvPr/>
        </p:nvPicPr>
        <p:blipFill rotWithShape="1">
          <a:blip r:embed="rId6"/>
          <a:srcRect l="6503" t="21287" r="74698" b="20220"/>
          <a:stretch/>
        </p:blipFill>
        <p:spPr>
          <a:xfrm>
            <a:off x="339111" y="1946110"/>
            <a:ext cx="228600" cy="231962"/>
          </a:xfrm>
          <a:prstGeom prst="rect">
            <a:avLst/>
          </a:prstGeom>
        </p:spPr>
      </p:pic>
      <p:pic>
        <p:nvPicPr>
          <p:cNvPr id="107" name="Picture 106"/>
          <p:cNvPicPr>
            <a:picLocks noChangeAspect="1"/>
          </p:cNvPicPr>
          <p:nvPr/>
        </p:nvPicPr>
        <p:blipFill>
          <a:blip r:embed="rId7"/>
          <a:stretch>
            <a:fillRect/>
          </a:stretch>
        </p:blipFill>
        <p:spPr>
          <a:xfrm>
            <a:off x="284769" y="3673076"/>
            <a:ext cx="311766" cy="303106"/>
          </a:xfrm>
          <a:prstGeom prst="rect">
            <a:avLst/>
          </a:prstGeom>
        </p:spPr>
      </p:pic>
      <p:sp>
        <p:nvSpPr>
          <p:cNvPr id="108"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9"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1"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3" name="Picture 112"/>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4" name="Picture 113"/>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5" name="Rectangle 114"/>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3487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Dashboard - Tiles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rotWithShape="1">
          <a:blip r:embed="rId3"/>
          <a:srcRect r="2072"/>
          <a:stretch/>
        </p:blipFill>
        <p:spPr>
          <a:xfrm>
            <a:off x="4040346" y="1299129"/>
            <a:ext cx="7409532" cy="5320182"/>
          </a:xfrm>
          <a:prstGeom prst="rect">
            <a:avLst/>
          </a:prstGeom>
        </p:spPr>
      </p:pic>
      <p:pic>
        <p:nvPicPr>
          <p:cNvPr id="3" name="Picture 2"/>
          <p:cNvPicPr>
            <a:picLocks noChangeAspect="1"/>
          </p:cNvPicPr>
          <p:nvPr/>
        </p:nvPicPr>
        <p:blipFill rotWithShape="1">
          <a:blip r:embed="rId4"/>
          <a:srcRect b="68299"/>
          <a:stretch/>
        </p:blipFill>
        <p:spPr>
          <a:xfrm>
            <a:off x="4073249" y="3890937"/>
            <a:ext cx="1127488" cy="1375257"/>
          </a:xfrm>
          <a:prstGeom prst="rect">
            <a:avLst/>
          </a:prstGeom>
        </p:spPr>
      </p:pic>
      <p:pic>
        <p:nvPicPr>
          <p:cNvPr id="6" name="Picture 5"/>
          <p:cNvPicPr>
            <a:picLocks noChangeAspect="1"/>
          </p:cNvPicPr>
          <p:nvPr/>
        </p:nvPicPr>
        <p:blipFill rotWithShape="1">
          <a:blip r:embed="rId4"/>
          <a:srcRect t="75412"/>
          <a:stretch/>
        </p:blipFill>
        <p:spPr>
          <a:xfrm>
            <a:off x="4040346" y="5217355"/>
            <a:ext cx="1160391" cy="1097810"/>
          </a:xfrm>
          <a:prstGeom prst="rect">
            <a:avLst/>
          </a:prstGeom>
        </p:spPr>
      </p:pic>
      <p:sp>
        <p:nvSpPr>
          <p:cNvPr id="43" name="Rectangle 42"/>
          <p:cNvSpPr/>
          <p:nvPr/>
        </p:nvSpPr>
        <p:spPr bwMode="auto">
          <a:xfrm>
            <a:off x="4073249" y="2807804"/>
            <a:ext cx="1127488" cy="1038640"/>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5"/>
          <a:stretch>
            <a:fillRect/>
          </a:stretch>
        </p:blipFill>
        <p:spPr>
          <a:xfrm>
            <a:off x="5313750" y="1592502"/>
            <a:ext cx="6136128" cy="5006246"/>
          </a:xfrm>
          <a:prstGeom prst="rect">
            <a:avLst/>
          </a:prstGeom>
        </p:spPr>
      </p:pic>
      <p:sp>
        <p:nvSpPr>
          <p:cNvPr id="80" name="Rectangle 79"/>
          <p:cNvSpPr/>
          <p:nvPr/>
        </p:nvSpPr>
        <p:spPr bwMode="auto">
          <a:xfrm>
            <a:off x="5438222" y="3181436"/>
            <a:ext cx="4461151" cy="2084757"/>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2887" y="973"/>
            <a:ext cx="2849058" cy="6857027"/>
            <a:chOff x="2" y="487"/>
            <a:chExt cx="2849058" cy="6857027"/>
          </a:xfrm>
        </p:grpSpPr>
        <p:sp>
          <p:nvSpPr>
            <p:cNvPr id="8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3" name="Group 82"/>
            <p:cNvGrpSpPr/>
            <p:nvPr/>
          </p:nvGrpSpPr>
          <p:grpSpPr>
            <a:xfrm>
              <a:off x="219373" y="934583"/>
              <a:ext cx="433844" cy="433844"/>
              <a:chOff x="440005" y="997815"/>
              <a:chExt cx="296322" cy="296322"/>
            </a:xfrm>
          </p:grpSpPr>
          <p:sp>
            <p:nvSpPr>
              <p:cNvPr id="102"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332"/>
              <p:cNvGrpSpPr/>
              <p:nvPr/>
            </p:nvGrpSpPr>
            <p:grpSpPr>
              <a:xfrm>
                <a:off x="482167" y="1059311"/>
                <a:ext cx="211997" cy="173292"/>
                <a:chOff x="2123129" y="293070"/>
                <a:chExt cx="2472585" cy="2021178"/>
              </a:xfrm>
            </p:grpSpPr>
            <p:sp>
              <p:nvSpPr>
                <p:cNvPr id="104"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4"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5" name="Group 84"/>
            <p:cNvGrpSpPr/>
            <p:nvPr/>
          </p:nvGrpSpPr>
          <p:grpSpPr>
            <a:xfrm>
              <a:off x="199649" y="2692629"/>
              <a:ext cx="433844" cy="433844"/>
              <a:chOff x="342620" y="2228265"/>
              <a:chExt cx="433844" cy="433844"/>
            </a:xfrm>
            <a:solidFill>
              <a:schemeClr val="bg1"/>
            </a:solidFill>
          </p:grpSpPr>
          <p:sp>
            <p:nvSpPr>
              <p:cNvPr id="100"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TextBox 85"/>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7" name="Group 86"/>
            <p:cNvGrpSpPr/>
            <p:nvPr/>
          </p:nvGrpSpPr>
          <p:grpSpPr>
            <a:xfrm>
              <a:off x="219373" y="3621383"/>
              <a:ext cx="433844" cy="645668"/>
              <a:chOff x="280990" y="3358164"/>
              <a:chExt cx="433844" cy="645668"/>
            </a:xfrm>
          </p:grpSpPr>
          <p:sp>
            <p:nvSpPr>
              <p:cNvPr id="93"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379"/>
              <p:cNvGrpSpPr/>
              <p:nvPr/>
            </p:nvGrpSpPr>
            <p:grpSpPr>
              <a:xfrm>
                <a:off x="453702" y="3910852"/>
                <a:ext cx="175660" cy="92980"/>
                <a:chOff x="3895793" y="7466656"/>
                <a:chExt cx="785810" cy="415941"/>
              </a:xfrm>
              <a:solidFill>
                <a:srgbClr val="00BCF2"/>
              </a:solidFill>
            </p:grpSpPr>
            <p:sp>
              <p:nvSpPr>
                <p:cNvPr id="9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1"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2"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6" name="Picture 105"/>
          <p:cNvPicPr>
            <a:picLocks noChangeAspect="1"/>
          </p:cNvPicPr>
          <p:nvPr/>
        </p:nvPicPr>
        <p:blipFill rotWithShape="1">
          <a:blip r:embed="rId6"/>
          <a:srcRect l="6503" t="21287" r="74698" b="20220"/>
          <a:stretch/>
        </p:blipFill>
        <p:spPr>
          <a:xfrm>
            <a:off x="339111" y="1946110"/>
            <a:ext cx="228600" cy="231962"/>
          </a:xfrm>
          <a:prstGeom prst="rect">
            <a:avLst/>
          </a:prstGeom>
        </p:spPr>
      </p:pic>
      <p:pic>
        <p:nvPicPr>
          <p:cNvPr id="107" name="Picture 106"/>
          <p:cNvPicPr>
            <a:picLocks noChangeAspect="1"/>
          </p:cNvPicPr>
          <p:nvPr/>
        </p:nvPicPr>
        <p:blipFill>
          <a:blip r:embed="rId7"/>
          <a:stretch>
            <a:fillRect/>
          </a:stretch>
        </p:blipFill>
        <p:spPr>
          <a:xfrm>
            <a:off x="284769" y="3673076"/>
            <a:ext cx="311766" cy="303106"/>
          </a:xfrm>
          <a:prstGeom prst="rect">
            <a:avLst/>
          </a:prstGeom>
        </p:spPr>
      </p:pic>
      <p:sp>
        <p:nvSpPr>
          <p:cNvPr id="108"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9"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1"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3" name="Picture 112"/>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4" name="Picture 113"/>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5" name="Rectangle 114"/>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903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8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6171" y="1340643"/>
            <a:ext cx="9031090"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 tile can display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tooltip</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And can be open in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Focus Mode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maximizing it this way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Interactivity is more limited than in reports except if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Live Page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was pinned – in that case is the same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Dashboard - Tiles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4" name="Picture 3"/>
          <p:cNvPicPr>
            <a:picLocks noChangeAspect="1"/>
          </p:cNvPicPr>
          <p:nvPr/>
        </p:nvPicPr>
        <p:blipFill>
          <a:blip r:embed="rId3"/>
          <a:stretch>
            <a:fillRect/>
          </a:stretch>
        </p:blipFill>
        <p:spPr>
          <a:xfrm>
            <a:off x="5299181" y="2823552"/>
            <a:ext cx="4125069" cy="2233283"/>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stretch>
            <a:fillRect/>
          </a:stretch>
        </p:blipFill>
        <p:spPr>
          <a:xfrm>
            <a:off x="8579723" y="2615519"/>
            <a:ext cx="844527" cy="435459"/>
          </a:xfrm>
          <a:prstGeom prst="rect">
            <a:avLst/>
          </a:prstGeom>
        </p:spPr>
      </p:pic>
      <p:sp>
        <p:nvSpPr>
          <p:cNvPr id="81" name="Rectangle 80"/>
          <p:cNvSpPr/>
          <p:nvPr/>
        </p:nvSpPr>
        <p:spPr bwMode="auto">
          <a:xfrm>
            <a:off x="8702017" y="2688930"/>
            <a:ext cx="329786" cy="268757"/>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1"/>
          <p:cNvGrpSpPr/>
          <p:nvPr/>
        </p:nvGrpSpPr>
        <p:grpSpPr>
          <a:xfrm>
            <a:off x="-2887" y="973"/>
            <a:ext cx="2849058" cy="6857027"/>
            <a:chOff x="2" y="487"/>
            <a:chExt cx="2849058" cy="6857027"/>
          </a:xfrm>
        </p:grpSpPr>
        <p:sp>
          <p:nvSpPr>
            <p:cNvPr id="43"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2" name="Group 81"/>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4" name="Group 83"/>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 name="TextBox 84"/>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6" name="Group 85"/>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7"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5"/>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6"/>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572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6171" y="1340643"/>
            <a:ext cx="9031090"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Additional options exist</a:t>
            </a: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Dashboard - Tiles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3" name="Picture 2"/>
          <p:cNvPicPr>
            <a:picLocks noChangeAspect="1"/>
          </p:cNvPicPr>
          <p:nvPr/>
        </p:nvPicPr>
        <p:blipFill>
          <a:blip r:embed="rId3"/>
          <a:stretch>
            <a:fillRect/>
          </a:stretch>
        </p:blipFill>
        <p:spPr>
          <a:xfrm>
            <a:off x="3624417" y="2082459"/>
            <a:ext cx="2590800" cy="733425"/>
          </a:xfrm>
          <a:prstGeom prst="rect">
            <a:avLst/>
          </a:prstGeom>
          <a:ln>
            <a:noFill/>
          </a:ln>
          <a:effectLst>
            <a:outerShdw blurRad="190500" algn="tl" rotWithShape="0">
              <a:srgbClr val="000000">
                <a:alpha val="70000"/>
              </a:srgbClr>
            </a:outerShdw>
          </a:effectLst>
        </p:spPr>
      </p:pic>
      <p:sp>
        <p:nvSpPr>
          <p:cNvPr id="80" name="TextBox 79"/>
          <p:cNvSpPr txBox="1"/>
          <p:nvPr/>
        </p:nvSpPr>
        <p:spPr>
          <a:xfrm>
            <a:off x="3487294" y="3113828"/>
            <a:ext cx="334088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Pin the tile to another dashboard</a:t>
            </a:r>
          </a:p>
        </p:txBody>
      </p:sp>
      <p:sp>
        <p:nvSpPr>
          <p:cNvPr id="82" name="Oval 81"/>
          <p:cNvSpPr/>
          <p:nvPr/>
        </p:nvSpPr>
        <p:spPr bwMode="auto">
          <a:xfrm>
            <a:off x="3288136" y="3226906"/>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p:cNvSpPr/>
          <p:nvPr/>
        </p:nvSpPr>
        <p:spPr bwMode="auto">
          <a:xfrm>
            <a:off x="4036883" y="2167564"/>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p:cNvSpPr/>
          <p:nvPr/>
        </p:nvSpPr>
        <p:spPr bwMode="auto">
          <a:xfrm>
            <a:off x="4592695" y="2082459"/>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TextBox 84"/>
          <p:cNvSpPr txBox="1"/>
          <p:nvPr/>
        </p:nvSpPr>
        <p:spPr>
          <a:xfrm>
            <a:off x="3487294" y="3761529"/>
            <a:ext cx="334088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Export its data as .csv file</a:t>
            </a:r>
          </a:p>
        </p:txBody>
      </p:sp>
      <p:sp>
        <p:nvSpPr>
          <p:cNvPr id="86" name="Oval 85"/>
          <p:cNvSpPr/>
          <p:nvPr/>
        </p:nvSpPr>
        <p:spPr bwMode="auto">
          <a:xfrm>
            <a:off x="3288136" y="3874607"/>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p:cNvSpPr/>
          <p:nvPr/>
        </p:nvSpPr>
        <p:spPr bwMode="auto">
          <a:xfrm>
            <a:off x="5193085" y="2129527"/>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87"/>
          <p:cNvSpPr txBox="1"/>
          <p:nvPr/>
        </p:nvSpPr>
        <p:spPr>
          <a:xfrm>
            <a:off x="3487294" y="4408386"/>
            <a:ext cx="334088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Edit Tile Details</a:t>
            </a:r>
          </a:p>
        </p:txBody>
      </p:sp>
      <p:sp>
        <p:nvSpPr>
          <p:cNvPr id="89" name="Oval 88"/>
          <p:cNvSpPr/>
          <p:nvPr/>
        </p:nvSpPr>
        <p:spPr bwMode="auto">
          <a:xfrm>
            <a:off x="3288136" y="4521464"/>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p:cNvSpPr/>
          <p:nvPr/>
        </p:nvSpPr>
        <p:spPr bwMode="auto">
          <a:xfrm>
            <a:off x="5963217" y="2053150"/>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p:cNvSpPr txBox="1"/>
          <p:nvPr/>
        </p:nvSpPr>
        <p:spPr>
          <a:xfrm>
            <a:off x="3487294" y="5049581"/>
            <a:ext cx="334088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Delete Tile</a:t>
            </a:r>
          </a:p>
        </p:txBody>
      </p:sp>
      <p:sp>
        <p:nvSpPr>
          <p:cNvPr id="92" name="Oval 91"/>
          <p:cNvSpPr/>
          <p:nvPr/>
        </p:nvSpPr>
        <p:spPr bwMode="auto">
          <a:xfrm>
            <a:off x="3288136" y="5162659"/>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7609707" y="332575"/>
            <a:ext cx="4019794" cy="6405588"/>
          </a:xfrm>
          <a:prstGeom prst="rect">
            <a:avLst/>
          </a:prstGeom>
          <a:ln>
            <a:noFill/>
          </a:ln>
          <a:effectLst>
            <a:outerShdw blurRad="190500" algn="tl" rotWithShape="0">
              <a:srgbClr val="000000">
                <a:alpha val="70000"/>
              </a:srgbClr>
            </a:outerShdw>
          </a:effectLst>
        </p:spPr>
      </p:pic>
      <p:sp>
        <p:nvSpPr>
          <p:cNvPr id="93" name="Oval 92"/>
          <p:cNvSpPr/>
          <p:nvPr/>
        </p:nvSpPr>
        <p:spPr bwMode="auto">
          <a:xfrm>
            <a:off x="7520530" y="182010"/>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p:cNvGrpSpPr/>
          <p:nvPr/>
        </p:nvGrpSpPr>
        <p:grpSpPr>
          <a:xfrm>
            <a:off x="-2887" y="973"/>
            <a:ext cx="2849058" cy="6857027"/>
            <a:chOff x="2" y="487"/>
            <a:chExt cx="2849058" cy="6857027"/>
          </a:xfrm>
        </p:grpSpPr>
        <p:sp>
          <p:nvSpPr>
            <p:cNvPr id="94"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96" name="Group 95"/>
            <p:cNvGrpSpPr/>
            <p:nvPr/>
          </p:nvGrpSpPr>
          <p:grpSpPr>
            <a:xfrm>
              <a:off x="219373" y="934583"/>
              <a:ext cx="433844" cy="433844"/>
              <a:chOff x="440005" y="997815"/>
              <a:chExt cx="296322" cy="296322"/>
            </a:xfrm>
          </p:grpSpPr>
          <p:sp>
            <p:nvSpPr>
              <p:cNvPr id="115"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332"/>
              <p:cNvGrpSpPr/>
              <p:nvPr/>
            </p:nvGrpSpPr>
            <p:grpSpPr>
              <a:xfrm>
                <a:off x="482167" y="1059311"/>
                <a:ext cx="211997" cy="173292"/>
                <a:chOff x="2123129" y="293070"/>
                <a:chExt cx="2472585" cy="2021178"/>
              </a:xfrm>
            </p:grpSpPr>
            <p:sp>
              <p:nvSpPr>
                <p:cNvPr id="117"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7"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98" name="Group 97"/>
            <p:cNvGrpSpPr/>
            <p:nvPr/>
          </p:nvGrpSpPr>
          <p:grpSpPr>
            <a:xfrm>
              <a:off x="199649" y="2692629"/>
              <a:ext cx="433844" cy="433844"/>
              <a:chOff x="342620" y="2228265"/>
              <a:chExt cx="433844" cy="433844"/>
            </a:xfrm>
            <a:solidFill>
              <a:schemeClr val="bg1"/>
            </a:solidFill>
          </p:grpSpPr>
          <p:sp>
            <p:nvSpPr>
              <p:cNvPr id="113"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100" name="Group 99"/>
            <p:cNvGrpSpPr/>
            <p:nvPr/>
          </p:nvGrpSpPr>
          <p:grpSpPr>
            <a:xfrm>
              <a:off x="219373" y="3621383"/>
              <a:ext cx="433844" cy="645668"/>
              <a:chOff x="280990" y="3358164"/>
              <a:chExt cx="433844" cy="645668"/>
            </a:xfrm>
          </p:grpSpPr>
          <p:sp>
            <p:nvSpPr>
              <p:cNvPr id="106"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379"/>
              <p:cNvGrpSpPr/>
              <p:nvPr/>
            </p:nvGrpSpPr>
            <p:grpSpPr>
              <a:xfrm>
                <a:off x="453702" y="3910852"/>
                <a:ext cx="175660" cy="92980"/>
                <a:chOff x="3895793" y="7466656"/>
                <a:chExt cx="785810" cy="415941"/>
              </a:xfrm>
              <a:solidFill>
                <a:srgbClr val="00BCF2"/>
              </a:solidFill>
            </p:grpSpPr>
            <p:sp>
              <p:nvSpPr>
                <p:cNvPr id="10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1"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2"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4"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105"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9" name="Picture 118"/>
          <p:cNvPicPr>
            <a:picLocks noChangeAspect="1"/>
          </p:cNvPicPr>
          <p:nvPr/>
        </p:nvPicPr>
        <p:blipFill rotWithShape="1">
          <a:blip r:embed="rId5"/>
          <a:srcRect l="6503" t="21287" r="74698" b="20220"/>
          <a:stretch/>
        </p:blipFill>
        <p:spPr>
          <a:xfrm>
            <a:off x="339111" y="1946110"/>
            <a:ext cx="228600" cy="231962"/>
          </a:xfrm>
          <a:prstGeom prst="rect">
            <a:avLst/>
          </a:prstGeom>
        </p:spPr>
      </p:pic>
      <p:pic>
        <p:nvPicPr>
          <p:cNvPr id="120" name="Picture 119"/>
          <p:cNvPicPr>
            <a:picLocks noChangeAspect="1"/>
          </p:cNvPicPr>
          <p:nvPr/>
        </p:nvPicPr>
        <p:blipFill>
          <a:blip r:embed="rId6"/>
          <a:stretch>
            <a:fillRect/>
          </a:stretch>
        </p:blipFill>
        <p:spPr>
          <a:xfrm>
            <a:off x="284769" y="3673076"/>
            <a:ext cx="311766" cy="303106"/>
          </a:xfrm>
          <a:prstGeom prst="rect">
            <a:avLst/>
          </a:prstGeom>
        </p:spPr>
      </p:pic>
      <p:sp>
        <p:nvSpPr>
          <p:cNvPr id="121"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22"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24"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26" name="Picture 125"/>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27" name="Picture 126"/>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28" name="Rectangle 127"/>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54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6171" y="1340643"/>
            <a:ext cx="5880498" cy="2420792"/>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 most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relevant dashboards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be defined as favorites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They will appear in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dedicated area</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Work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across groups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Fully synchronized across platforms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can set or view from mobile app and Power BI Service</a:t>
            </a: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Dashboard - Favorites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grpSp>
        <p:nvGrpSpPr>
          <p:cNvPr id="81" name="Group 80"/>
          <p:cNvGrpSpPr/>
          <p:nvPr/>
        </p:nvGrpSpPr>
        <p:grpSpPr>
          <a:xfrm>
            <a:off x="-2887" y="973"/>
            <a:ext cx="2849058" cy="6857027"/>
            <a:chOff x="2" y="487"/>
            <a:chExt cx="2849058" cy="6857027"/>
          </a:xfrm>
        </p:grpSpPr>
        <p:sp>
          <p:nvSpPr>
            <p:cNvPr id="94"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96" name="Group 95"/>
            <p:cNvGrpSpPr/>
            <p:nvPr/>
          </p:nvGrpSpPr>
          <p:grpSpPr>
            <a:xfrm>
              <a:off x="219373" y="934583"/>
              <a:ext cx="433844" cy="433844"/>
              <a:chOff x="440005" y="997815"/>
              <a:chExt cx="296322" cy="296322"/>
            </a:xfrm>
          </p:grpSpPr>
          <p:sp>
            <p:nvSpPr>
              <p:cNvPr id="115"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332"/>
              <p:cNvGrpSpPr/>
              <p:nvPr/>
            </p:nvGrpSpPr>
            <p:grpSpPr>
              <a:xfrm>
                <a:off x="482167" y="1059311"/>
                <a:ext cx="211997" cy="173292"/>
                <a:chOff x="2123129" y="293070"/>
                <a:chExt cx="2472585" cy="2021178"/>
              </a:xfrm>
            </p:grpSpPr>
            <p:sp>
              <p:nvSpPr>
                <p:cNvPr id="117"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7"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98" name="Group 97"/>
            <p:cNvGrpSpPr/>
            <p:nvPr/>
          </p:nvGrpSpPr>
          <p:grpSpPr>
            <a:xfrm>
              <a:off x="199649" y="2692629"/>
              <a:ext cx="433844" cy="433844"/>
              <a:chOff x="342620" y="2228265"/>
              <a:chExt cx="433844" cy="433844"/>
            </a:xfrm>
            <a:solidFill>
              <a:schemeClr val="bg1"/>
            </a:solidFill>
          </p:grpSpPr>
          <p:sp>
            <p:nvSpPr>
              <p:cNvPr id="113"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100" name="Group 99"/>
            <p:cNvGrpSpPr/>
            <p:nvPr/>
          </p:nvGrpSpPr>
          <p:grpSpPr>
            <a:xfrm>
              <a:off x="219373" y="3621383"/>
              <a:ext cx="433844" cy="645668"/>
              <a:chOff x="280990" y="3358164"/>
              <a:chExt cx="433844" cy="645668"/>
            </a:xfrm>
          </p:grpSpPr>
          <p:sp>
            <p:nvSpPr>
              <p:cNvPr id="106"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379"/>
              <p:cNvGrpSpPr/>
              <p:nvPr/>
            </p:nvGrpSpPr>
            <p:grpSpPr>
              <a:xfrm>
                <a:off x="453702" y="3910852"/>
                <a:ext cx="175660" cy="92980"/>
                <a:chOff x="3895793" y="7466656"/>
                <a:chExt cx="785810" cy="415941"/>
              </a:xfrm>
              <a:solidFill>
                <a:srgbClr val="00BCF2"/>
              </a:solidFill>
            </p:grpSpPr>
            <p:sp>
              <p:nvSpPr>
                <p:cNvPr id="10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1"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2"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4"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105"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9" name="Picture 118"/>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20" name="Picture 119"/>
          <p:cNvPicPr>
            <a:picLocks noChangeAspect="1"/>
          </p:cNvPicPr>
          <p:nvPr/>
        </p:nvPicPr>
        <p:blipFill>
          <a:blip r:embed="rId4"/>
          <a:stretch>
            <a:fillRect/>
          </a:stretch>
        </p:blipFill>
        <p:spPr>
          <a:xfrm>
            <a:off x="284769" y="3673076"/>
            <a:ext cx="311766" cy="303106"/>
          </a:xfrm>
          <a:prstGeom prst="rect">
            <a:avLst/>
          </a:prstGeom>
        </p:spPr>
      </p:pic>
      <p:sp>
        <p:nvSpPr>
          <p:cNvPr id="121"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22"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24"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26" name="Picture 125"/>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27" name="Picture 126"/>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28" name="Rectangle 127"/>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p:cNvPicPr>
            <a:picLocks noChangeAspect="1"/>
          </p:cNvPicPr>
          <p:nvPr/>
        </p:nvPicPr>
        <p:blipFill rotWithShape="1">
          <a:blip r:embed="rId9"/>
          <a:srcRect l="67657"/>
          <a:stretch/>
        </p:blipFill>
        <p:spPr>
          <a:xfrm>
            <a:off x="8858019" y="203393"/>
            <a:ext cx="3169689" cy="4782649"/>
          </a:xfrm>
          <a:prstGeom prst="rect">
            <a:avLst/>
          </a:prstGeom>
        </p:spPr>
      </p:pic>
      <p:sp>
        <p:nvSpPr>
          <p:cNvPr id="4" name="Rectangle 3"/>
          <p:cNvSpPr/>
          <p:nvPr/>
        </p:nvSpPr>
        <p:spPr bwMode="auto">
          <a:xfrm>
            <a:off x="10442863" y="209829"/>
            <a:ext cx="706582" cy="263074"/>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0"/>
          <a:stretch>
            <a:fillRect/>
          </a:stretch>
        </p:blipFill>
        <p:spPr>
          <a:xfrm>
            <a:off x="3313216" y="4359895"/>
            <a:ext cx="6212521" cy="2427068"/>
          </a:xfrm>
          <a:prstGeom prst="rect">
            <a:avLst/>
          </a:prstGeom>
        </p:spPr>
      </p:pic>
      <p:sp>
        <p:nvSpPr>
          <p:cNvPr id="60" name="Rectangle 59"/>
          <p:cNvSpPr/>
          <p:nvPr/>
        </p:nvSpPr>
        <p:spPr bwMode="auto">
          <a:xfrm>
            <a:off x="3313216" y="4960224"/>
            <a:ext cx="924790" cy="281761"/>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375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6171" y="1340643"/>
            <a:ext cx="5880498" cy="2420792"/>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Create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customized view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of any dashboard that you own specifically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for phones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Drag, resize, pin/unpin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tiles to the phone view</a:t>
            </a: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Dashboard – Phone View</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grpSp>
        <p:nvGrpSpPr>
          <p:cNvPr id="81" name="Group 80"/>
          <p:cNvGrpSpPr/>
          <p:nvPr/>
        </p:nvGrpSpPr>
        <p:grpSpPr>
          <a:xfrm>
            <a:off x="-2887" y="973"/>
            <a:ext cx="2849058" cy="6857027"/>
            <a:chOff x="2" y="487"/>
            <a:chExt cx="2849058" cy="6857027"/>
          </a:xfrm>
        </p:grpSpPr>
        <p:sp>
          <p:nvSpPr>
            <p:cNvPr id="94"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96" name="Group 95"/>
            <p:cNvGrpSpPr/>
            <p:nvPr/>
          </p:nvGrpSpPr>
          <p:grpSpPr>
            <a:xfrm>
              <a:off x="219373" y="934583"/>
              <a:ext cx="433844" cy="433844"/>
              <a:chOff x="440005" y="997815"/>
              <a:chExt cx="296322" cy="296322"/>
            </a:xfrm>
          </p:grpSpPr>
          <p:sp>
            <p:nvSpPr>
              <p:cNvPr id="115"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332"/>
              <p:cNvGrpSpPr/>
              <p:nvPr/>
            </p:nvGrpSpPr>
            <p:grpSpPr>
              <a:xfrm>
                <a:off x="482167" y="1059311"/>
                <a:ext cx="211997" cy="173292"/>
                <a:chOff x="2123129" y="293070"/>
                <a:chExt cx="2472585" cy="2021178"/>
              </a:xfrm>
            </p:grpSpPr>
            <p:sp>
              <p:nvSpPr>
                <p:cNvPr id="117"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7"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98" name="Group 97"/>
            <p:cNvGrpSpPr/>
            <p:nvPr/>
          </p:nvGrpSpPr>
          <p:grpSpPr>
            <a:xfrm>
              <a:off x="199649" y="2692629"/>
              <a:ext cx="433844" cy="433844"/>
              <a:chOff x="342620" y="2228265"/>
              <a:chExt cx="433844" cy="433844"/>
            </a:xfrm>
            <a:solidFill>
              <a:schemeClr val="bg1"/>
            </a:solidFill>
          </p:grpSpPr>
          <p:sp>
            <p:nvSpPr>
              <p:cNvPr id="113"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100" name="Group 99"/>
            <p:cNvGrpSpPr/>
            <p:nvPr/>
          </p:nvGrpSpPr>
          <p:grpSpPr>
            <a:xfrm>
              <a:off x="219373" y="3621383"/>
              <a:ext cx="433844" cy="645668"/>
              <a:chOff x="280990" y="3358164"/>
              <a:chExt cx="433844" cy="645668"/>
            </a:xfrm>
          </p:grpSpPr>
          <p:sp>
            <p:nvSpPr>
              <p:cNvPr id="106"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379"/>
              <p:cNvGrpSpPr/>
              <p:nvPr/>
            </p:nvGrpSpPr>
            <p:grpSpPr>
              <a:xfrm>
                <a:off x="453702" y="3910852"/>
                <a:ext cx="175660" cy="92980"/>
                <a:chOff x="3895793" y="7466656"/>
                <a:chExt cx="785810" cy="415941"/>
              </a:xfrm>
              <a:solidFill>
                <a:srgbClr val="00BCF2"/>
              </a:solidFill>
            </p:grpSpPr>
            <p:sp>
              <p:nvSpPr>
                <p:cNvPr id="10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1"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2"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4"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105"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9" name="Picture 118"/>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20" name="Picture 119"/>
          <p:cNvPicPr>
            <a:picLocks noChangeAspect="1"/>
          </p:cNvPicPr>
          <p:nvPr/>
        </p:nvPicPr>
        <p:blipFill>
          <a:blip r:embed="rId4"/>
          <a:stretch>
            <a:fillRect/>
          </a:stretch>
        </p:blipFill>
        <p:spPr>
          <a:xfrm>
            <a:off x="284769" y="3673076"/>
            <a:ext cx="311766" cy="303106"/>
          </a:xfrm>
          <a:prstGeom prst="rect">
            <a:avLst/>
          </a:prstGeom>
        </p:spPr>
      </p:pic>
      <p:sp>
        <p:nvSpPr>
          <p:cNvPr id="121"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22"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24"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26" name="Picture 125"/>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27" name="Picture 126"/>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28" name="Rectangle 127"/>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9"/>
          <a:stretch>
            <a:fillRect/>
          </a:stretch>
        </p:blipFill>
        <p:spPr>
          <a:xfrm>
            <a:off x="9477418" y="957483"/>
            <a:ext cx="2183266" cy="3196121"/>
          </a:xfrm>
          <a:prstGeom prst="rect">
            <a:avLst/>
          </a:prstGeom>
        </p:spPr>
      </p:pic>
      <p:pic>
        <p:nvPicPr>
          <p:cNvPr id="5" name="Picture 4"/>
          <p:cNvPicPr>
            <a:picLocks noChangeAspect="1"/>
          </p:cNvPicPr>
          <p:nvPr/>
        </p:nvPicPr>
        <p:blipFill>
          <a:blip r:embed="rId10"/>
          <a:stretch>
            <a:fillRect/>
          </a:stretch>
        </p:blipFill>
        <p:spPr>
          <a:xfrm>
            <a:off x="4043129" y="2821465"/>
            <a:ext cx="4969355" cy="3895309"/>
          </a:xfrm>
          <a:prstGeom prst="rect">
            <a:avLst/>
          </a:prstGeom>
        </p:spPr>
      </p:pic>
    </p:spTree>
    <p:extLst>
      <p:ext uri="{BB962C8B-B14F-4D97-AF65-F5344CB8AC3E}">
        <p14:creationId xmlns:p14="http://schemas.microsoft.com/office/powerpoint/2010/main" val="151715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6172" y="1340643"/>
            <a:ext cx="5552834"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Raise awareness </a:t>
            </a: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of those viewing your dashboards about the </a:t>
            </a:r>
            <a:r>
              <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level of security</a:t>
            </a: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 that should be used</a:t>
            </a:r>
            <a:endPar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Tag your dashboards </a:t>
            </a: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with classifications defined by your company’s IT</a:t>
            </a:r>
            <a:endPar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Tags show up </a:t>
            </a:r>
            <a:r>
              <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next to the dashboard name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Hover over tag </a:t>
            </a: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to view full name of classification</a:t>
            </a:r>
            <a:r>
              <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 </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Dashboard – Data Classification</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grpSp>
        <p:nvGrpSpPr>
          <p:cNvPr id="81" name="Group 80"/>
          <p:cNvGrpSpPr/>
          <p:nvPr/>
        </p:nvGrpSpPr>
        <p:grpSpPr>
          <a:xfrm>
            <a:off x="-2887" y="973"/>
            <a:ext cx="2849058" cy="6857027"/>
            <a:chOff x="2" y="487"/>
            <a:chExt cx="2849058" cy="6857027"/>
          </a:xfrm>
        </p:grpSpPr>
        <p:sp>
          <p:nvSpPr>
            <p:cNvPr id="94"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96" name="Group 95"/>
            <p:cNvGrpSpPr/>
            <p:nvPr/>
          </p:nvGrpSpPr>
          <p:grpSpPr>
            <a:xfrm>
              <a:off x="219373" y="934583"/>
              <a:ext cx="433844" cy="433844"/>
              <a:chOff x="440005" y="997815"/>
              <a:chExt cx="296322" cy="296322"/>
            </a:xfrm>
          </p:grpSpPr>
          <p:sp>
            <p:nvSpPr>
              <p:cNvPr id="115"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332"/>
              <p:cNvGrpSpPr/>
              <p:nvPr/>
            </p:nvGrpSpPr>
            <p:grpSpPr>
              <a:xfrm>
                <a:off x="482167" y="1059311"/>
                <a:ext cx="211997" cy="173292"/>
                <a:chOff x="2123129" y="293070"/>
                <a:chExt cx="2472585" cy="2021178"/>
              </a:xfrm>
            </p:grpSpPr>
            <p:sp>
              <p:nvSpPr>
                <p:cNvPr id="117"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7"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98" name="Group 97"/>
            <p:cNvGrpSpPr/>
            <p:nvPr/>
          </p:nvGrpSpPr>
          <p:grpSpPr>
            <a:xfrm>
              <a:off x="199649" y="2692629"/>
              <a:ext cx="433844" cy="433844"/>
              <a:chOff x="342620" y="2228265"/>
              <a:chExt cx="433844" cy="433844"/>
            </a:xfrm>
            <a:solidFill>
              <a:schemeClr val="bg1"/>
            </a:solidFill>
          </p:grpSpPr>
          <p:sp>
            <p:nvSpPr>
              <p:cNvPr id="113"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100" name="Group 99"/>
            <p:cNvGrpSpPr/>
            <p:nvPr/>
          </p:nvGrpSpPr>
          <p:grpSpPr>
            <a:xfrm>
              <a:off x="219373" y="3621383"/>
              <a:ext cx="433844" cy="645668"/>
              <a:chOff x="280990" y="3358164"/>
              <a:chExt cx="433844" cy="645668"/>
            </a:xfrm>
          </p:grpSpPr>
          <p:sp>
            <p:nvSpPr>
              <p:cNvPr id="106"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379"/>
              <p:cNvGrpSpPr/>
              <p:nvPr/>
            </p:nvGrpSpPr>
            <p:grpSpPr>
              <a:xfrm>
                <a:off x="453702" y="3910852"/>
                <a:ext cx="175660" cy="92980"/>
                <a:chOff x="3895793" y="7466656"/>
                <a:chExt cx="785810" cy="415941"/>
              </a:xfrm>
              <a:solidFill>
                <a:srgbClr val="00BCF2"/>
              </a:solidFill>
            </p:grpSpPr>
            <p:sp>
              <p:nvSpPr>
                <p:cNvPr id="10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1"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2"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4"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105"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9" name="Picture 118"/>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20" name="Picture 119"/>
          <p:cNvPicPr>
            <a:picLocks noChangeAspect="1"/>
          </p:cNvPicPr>
          <p:nvPr/>
        </p:nvPicPr>
        <p:blipFill>
          <a:blip r:embed="rId4"/>
          <a:stretch>
            <a:fillRect/>
          </a:stretch>
        </p:blipFill>
        <p:spPr>
          <a:xfrm>
            <a:off x="284769" y="3673076"/>
            <a:ext cx="311766" cy="303106"/>
          </a:xfrm>
          <a:prstGeom prst="rect">
            <a:avLst/>
          </a:prstGeom>
        </p:spPr>
      </p:pic>
      <p:sp>
        <p:nvSpPr>
          <p:cNvPr id="121"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22"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24"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26" name="Picture 125"/>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27" name="Picture 126"/>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28" name="Rectangle 127"/>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9"/>
          <a:stretch>
            <a:fillRect/>
          </a:stretch>
        </p:blipFill>
        <p:spPr>
          <a:xfrm>
            <a:off x="8270197" y="1510847"/>
            <a:ext cx="3811822" cy="3089582"/>
          </a:xfrm>
          <a:prstGeom prst="rect">
            <a:avLst/>
          </a:prstGeom>
        </p:spPr>
      </p:pic>
      <p:pic>
        <p:nvPicPr>
          <p:cNvPr id="5" name="Picture 4"/>
          <p:cNvPicPr>
            <a:picLocks noChangeAspect="1"/>
          </p:cNvPicPr>
          <p:nvPr/>
        </p:nvPicPr>
        <p:blipFill>
          <a:blip r:embed="rId10"/>
          <a:stretch>
            <a:fillRect/>
          </a:stretch>
        </p:blipFill>
        <p:spPr>
          <a:xfrm>
            <a:off x="7356291" y="4769120"/>
            <a:ext cx="1895859" cy="1960247"/>
          </a:xfrm>
          <a:prstGeom prst="rect">
            <a:avLst/>
          </a:prstGeom>
        </p:spPr>
      </p:pic>
      <p:pic>
        <p:nvPicPr>
          <p:cNvPr id="7" name="Picture 6"/>
          <p:cNvPicPr>
            <a:picLocks noChangeAspect="1"/>
          </p:cNvPicPr>
          <p:nvPr/>
        </p:nvPicPr>
        <p:blipFill>
          <a:blip r:embed="rId11"/>
          <a:stretch>
            <a:fillRect/>
          </a:stretch>
        </p:blipFill>
        <p:spPr>
          <a:xfrm>
            <a:off x="9477942" y="5153846"/>
            <a:ext cx="1924050" cy="1038225"/>
          </a:xfrm>
          <a:prstGeom prst="rect">
            <a:avLst/>
          </a:prstGeom>
        </p:spPr>
      </p:pic>
      <p:sp>
        <p:nvSpPr>
          <p:cNvPr id="49" name="Rectangle 48"/>
          <p:cNvSpPr/>
          <p:nvPr/>
        </p:nvSpPr>
        <p:spPr bwMode="auto">
          <a:xfrm>
            <a:off x="9368146" y="1551018"/>
            <a:ext cx="706582" cy="263074"/>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7597638" y="5938589"/>
            <a:ext cx="706582" cy="263074"/>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1592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6171" y="1340642"/>
            <a:ext cx="6559085" cy="1352473"/>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All dashboards start out with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default classification type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Dashboard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owner can change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 classification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Dashboard – Data Classification</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grpSp>
        <p:nvGrpSpPr>
          <p:cNvPr id="81" name="Group 80"/>
          <p:cNvGrpSpPr/>
          <p:nvPr/>
        </p:nvGrpSpPr>
        <p:grpSpPr>
          <a:xfrm>
            <a:off x="-2887" y="973"/>
            <a:ext cx="2849058" cy="6857027"/>
            <a:chOff x="2" y="487"/>
            <a:chExt cx="2849058" cy="6857027"/>
          </a:xfrm>
        </p:grpSpPr>
        <p:sp>
          <p:nvSpPr>
            <p:cNvPr id="94"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96" name="Group 95"/>
            <p:cNvGrpSpPr/>
            <p:nvPr/>
          </p:nvGrpSpPr>
          <p:grpSpPr>
            <a:xfrm>
              <a:off x="219373" y="934583"/>
              <a:ext cx="433844" cy="433844"/>
              <a:chOff x="440005" y="997815"/>
              <a:chExt cx="296322" cy="296322"/>
            </a:xfrm>
          </p:grpSpPr>
          <p:sp>
            <p:nvSpPr>
              <p:cNvPr id="115"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332"/>
              <p:cNvGrpSpPr/>
              <p:nvPr/>
            </p:nvGrpSpPr>
            <p:grpSpPr>
              <a:xfrm>
                <a:off x="482167" y="1059311"/>
                <a:ext cx="211997" cy="173292"/>
                <a:chOff x="2123129" y="293070"/>
                <a:chExt cx="2472585" cy="2021178"/>
              </a:xfrm>
            </p:grpSpPr>
            <p:sp>
              <p:nvSpPr>
                <p:cNvPr id="117"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7"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98" name="Group 97"/>
            <p:cNvGrpSpPr/>
            <p:nvPr/>
          </p:nvGrpSpPr>
          <p:grpSpPr>
            <a:xfrm>
              <a:off x="199649" y="2692629"/>
              <a:ext cx="433844" cy="433844"/>
              <a:chOff x="342620" y="2228265"/>
              <a:chExt cx="433844" cy="433844"/>
            </a:xfrm>
            <a:solidFill>
              <a:schemeClr val="bg1"/>
            </a:solidFill>
          </p:grpSpPr>
          <p:sp>
            <p:nvSpPr>
              <p:cNvPr id="113"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100" name="Group 99"/>
            <p:cNvGrpSpPr/>
            <p:nvPr/>
          </p:nvGrpSpPr>
          <p:grpSpPr>
            <a:xfrm>
              <a:off x="219373" y="3621383"/>
              <a:ext cx="433844" cy="645668"/>
              <a:chOff x="280990" y="3358164"/>
              <a:chExt cx="433844" cy="645668"/>
            </a:xfrm>
          </p:grpSpPr>
          <p:sp>
            <p:nvSpPr>
              <p:cNvPr id="106"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379"/>
              <p:cNvGrpSpPr/>
              <p:nvPr/>
            </p:nvGrpSpPr>
            <p:grpSpPr>
              <a:xfrm>
                <a:off x="453702" y="3910852"/>
                <a:ext cx="175660" cy="92980"/>
                <a:chOff x="3895793" y="7466656"/>
                <a:chExt cx="785810" cy="415941"/>
              </a:xfrm>
              <a:solidFill>
                <a:srgbClr val="00BCF2"/>
              </a:solidFill>
            </p:grpSpPr>
            <p:sp>
              <p:nvSpPr>
                <p:cNvPr id="10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1"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2"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4"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105"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9" name="Picture 118"/>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20" name="Picture 119"/>
          <p:cNvPicPr>
            <a:picLocks noChangeAspect="1"/>
          </p:cNvPicPr>
          <p:nvPr/>
        </p:nvPicPr>
        <p:blipFill>
          <a:blip r:embed="rId4"/>
          <a:stretch>
            <a:fillRect/>
          </a:stretch>
        </p:blipFill>
        <p:spPr>
          <a:xfrm>
            <a:off x="284769" y="3673076"/>
            <a:ext cx="311766" cy="303106"/>
          </a:xfrm>
          <a:prstGeom prst="rect">
            <a:avLst/>
          </a:prstGeom>
        </p:spPr>
      </p:pic>
      <p:sp>
        <p:nvSpPr>
          <p:cNvPr id="121"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22"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24"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26" name="Picture 125"/>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27" name="Picture 126"/>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28" name="Rectangle 127"/>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p:cNvPicPr>
            <a:picLocks noChangeAspect="1"/>
          </p:cNvPicPr>
          <p:nvPr/>
        </p:nvPicPr>
        <p:blipFill>
          <a:blip r:embed="rId9"/>
          <a:stretch>
            <a:fillRect/>
          </a:stretch>
        </p:blipFill>
        <p:spPr>
          <a:xfrm>
            <a:off x="3199455" y="3479905"/>
            <a:ext cx="3871439" cy="2591304"/>
          </a:xfrm>
          <a:prstGeom prst="rect">
            <a:avLst/>
          </a:prstGeom>
        </p:spPr>
      </p:pic>
      <p:pic>
        <p:nvPicPr>
          <p:cNvPr id="4" name="Picture 3"/>
          <p:cNvPicPr>
            <a:picLocks noChangeAspect="1"/>
          </p:cNvPicPr>
          <p:nvPr/>
        </p:nvPicPr>
        <p:blipFill>
          <a:blip r:embed="rId10"/>
          <a:stretch>
            <a:fillRect/>
          </a:stretch>
        </p:blipFill>
        <p:spPr>
          <a:xfrm>
            <a:off x="7125959" y="2742927"/>
            <a:ext cx="4999867" cy="3983202"/>
          </a:xfrm>
          <a:prstGeom prst="rect">
            <a:avLst/>
          </a:prstGeom>
        </p:spPr>
      </p:pic>
    </p:spTree>
    <p:extLst>
      <p:ext uri="{BB962C8B-B14F-4D97-AF65-F5344CB8AC3E}">
        <p14:creationId xmlns:p14="http://schemas.microsoft.com/office/powerpoint/2010/main" val="360275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Live connectivity to your on-premises data</a:t>
            </a:r>
          </a:p>
          <a:p>
            <a:pPr marL="168275"/>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861164" y="1155073"/>
            <a:ext cx="4671446" cy="4062651"/>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Connect live to your existing on-premises data sources: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Analysis Services</a:t>
            </a:r>
            <a:br>
              <a:rPr lang="en-US" dirty="0">
                <a:latin typeface="+mj-lt"/>
                <a:ea typeface="Calibri" panose="020F0502020204030204" pitchFamily="34" charset="0"/>
                <a:cs typeface="Times New Roman" panose="02020603050405020304" pitchFamily="18" charset="0"/>
              </a:rPr>
            </a:br>
            <a:r>
              <a:rPr lang="en-US" dirty="0">
                <a:latin typeface="+mj-lt"/>
                <a:ea typeface="Calibri" panose="020F0502020204030204" pitchFamily="34" charset="0"/>
                <a:cs typeface="Times New Roman" panose="02020603050405020304" pitchFamily="18" charset="0"/>
              </a:rPr>
              <a:t>(tabular and multidimensional)</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SQL Server</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SAP HANA</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Oracle</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Teradata</a:t>
            </a:r>
          </a:p>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Requires On-Premises Data Gateway</a:t>
            </a:r>
          </a:p>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Role-based and row-level data security </a:t>
            </a:r>
          </a:p>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remains on-premise, only query is stored in Power BI</a:t>
            </a:r>
          </a:p>
        </p:txBody>
      </p:sp>
      <p:sp>
        <p:nvSpPr>
          <p:cNvPr id="132" name="Oval 131"/>
          <p:cNvSpPr/>
          <p:nvPr/>
        </p:nvSpPr>
        <p:spPr bwMode="auto">
          <a:xfrm>
            <a:off x="9280898" y="3571378"/>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cxnSp>
        <p:nvCxnSpPr>
          <p:cNvPr id="136" name="Straight Connector 135"/>
          <p:cNvCxnSpPr/>
          <p:nvPr/>
        </p:nvCxnSpPr>
        <p:spPr>
          <a:xfrm>
            <a:off x="7767360" y="3608234"/>
            <a:ext cx="4069612" cy="6374"/>
          </a:xfrm>
          <a:prstGeom prst="line">
            <a:avLst/>
          </a:prstGeom>
          <a:noFill/>
          <a:ln w="15875" cap="flat" cmpd="sng" algn="ctr">
            <a:solidFill>
              <a:srgbClr val="505050"/>
            </a:solidFill>
            <a:prstDash val="dash"/>
            <a:headEnd type="none"/>
            <a:tailEnd type="none"/>
          </a:ln>
          <a:effectLst/>
        </p:spPr>
      </p:cxnSp>
      <p:grpSp>
        <p:nvGrpSpPr>
          <p:cNvPr id="137" name="Group 136"/>
          <p:cNvGrpSpPr/>
          <p:nvPr/>
        </p:nvGrpSpPr>
        <p:grpSpPr>
          <a:xfrm>
            <a:off x="10284096" y="4206663"/>
            <a:ext cx="1018940" cy="604490"/>
            <a:chOff x="2927465" y="5236638"/>
            <a:chExt cx="1470768" cy="865618"/>
          </a:xfrm>
        </p:grpSpPr>
        <p:sp>
          <p:nvSpPr>
            <p:cNvPr id="144" name="Freeform 143"/>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5" name="Freeform 144"/>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6" name="Freeform 14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7" name="Freeform 14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138" name="Freeform 137"/>
          <p:cNvSpPr>
            <a:spLocks/>
          </p:cNvSpPr>
          <p:nvPr/>
        </p:nvSpPr>
        <p:spPr bwMode="auto">
          <a:xfrm>
            <a:off x="7767360" y="5040501"/>
            <a:ext cx="4104338" cy="67369"/>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39" name="Freeform 138"/>
          <p:cNvSpPr>
            <a:spLocks noChangeAspect="1"/>
          </p:cNvSpPr>
          <p:nvPr/>
        </p:nvSpPr>
        <p:spPr bwMode="auto">
          <a:xfrm>
            <a:off x="9614824" y="1321788"/>
            <a:ext cx="2253457" cy="1395791"/>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140" name="Freeform 139"/>
          <p:cNvSpPr>
            <a:spLocks noChangeAspect="1"/>
          </p:cNvSpPr>
          <p:nvPr/>
        </p:nvSpPr>
        <p:spPr bwMode="auto">
          <a:xfrm>
            <a:off x="9847781" y="1919285"/>
            <a:ext cx="2165642" cy="98789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1" name="TextBox 140"/>
          <p:cNvSpPr txBox="1"/>
          <p:nvPr/>
        </p:nvSpPr>
        <p:spPr>
          <a:xfrm>
            <a:off x="6105643" y="1821349"/>
            <a:ext cx="1617816" cy="554151"/>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142" name="TextBox 141"/>
          <p:cNvSpPr txBox="1"/>
          <p:nvPr/>
        </p:nvSpPr>
        <p:spPr>
          <a:xfrm>
            <a:off x="10554329" y="3398468"/>
            <a:ext cx="1220597"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143" name="TextBox 142"/>
          <p:cNvSpPr txBox="1"/>
          <p:nvPr/>
        </p:nvSpPr>
        <p:spPr>
          <a:xfrm>
            <a:off x="10407381" y="3711503"/>
            <a:ext cx="1220595"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sp>
        <p:nvSpPr>
          <p:cNvPr id="134" name="TextBox 133"/>
          <p:cNvSpPr txBox="1"/>
          <p:nvPr/>
        </p:nvSpPr>
        <p:spPr>
          <a:xfrm>
            <a:off x="8048312" y="3233838"/>
            <a:ext cx="1702998" cy="72550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p>
        </p:txBody>
      </p:sp>
      <p:sp>
        <p:nvSpPr>
          <p:cNvPr id="135" name="Freeform 5"/>
          <p:cNvSpPr>
            <a:spLocks noEditPoints="1"/>
          </p:cNvSpPr>
          <p:nvPr/>
        </p:nvSpPr>
        <p:spPr bwMode="auto">
          <a:xfrm>
            <a:off x="8748040" y="3452519"/>
            <a:ext cx="268565"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48" name="Freeform 5"/>
          <p:cNvSpPr>
            <a:spLocks noEditPoints="1"/>
          </p:cNvSpPr>
          <p:nvPr/>
        </p:nvSpPr>
        <p:spPr bwMode="auto">
          <a:xfrm>
            <a:off x="8343269"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49" name="TextBox 148"/>
          <p:cNvSpPr txBox="1"/>
          <p:nvPr/>
        </p:nvSpPr>
        <p:spPr>
          <a:xfrm>
            <a:off x="8100154"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50" name="Freeform 5"/>
          <p:cNvSpPr>
            <a:spLocks noEditPoints="1"/>
          </p:cNvSpPr>
          <p:nvPr/>
        </p:nvSpPr>
        <p:spPr bwMode="auto">
          <a:xfrm>
            <a:off x="8990783"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51" name="TextBox 150"/>
          <p:cNvSpPr txBox="1"/>
          <p:nvPr/>
        </p:nvSpPr>
        <p:spPr>
          <a:xfrm>
            <a:off x="8751047"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52" name="TextBox 151"/>
          <p:cNvSpPr txBox="1"/>
          <p:nvPr/>
        </p:nvSpPr>
        <p:spPr>
          <a:xfrm>
            <a:off x="7367925" y="4023769"/>
            <a:ext cx="1158082" cy="583792"/>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On-Premises Data Gateway</a:t>
            </a:r>
          </a:p>
        </p:txBody>
      </p:sp>
      <p:sp>
        <p:nvSpPr>
          <p:cNvPr id="153" name="TextBox 152"/>
          <p:cNvSpPr txBox="1"/>
          <p:nvPr/>
        </p:nvSpPr>
        <p:spPr>
          <a:xfrm>
            <a:off x="10316566" y="1497494"/>
            <a:ext cx="1182661" cy="44728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err="1">
                <a:gradFill>
                  <a:gsLst>
                    <a:gs pos="2917">
                      <a:srgbClr val="000000"/>
                    </a:gs>
                    <a:gs pos="30000">
                      <a:srgbClr val="000000"/>
                    </a:gs>
                  </a:gsLst>
                  <a:lin ang="5400000" scaled="0"/>
                </a:gradFill>
              </a:rPr>
              <a:t>PowerApps</a:t>
            </a:r>
            <a:endParaRPr lang="en-US" sz="1200" kern="0">
              <a:gradFill>
                <a:gsLst>
                  <a:gs pos="2917">
                    <a:srgbClr val="000000"/>
                  </a:gs>
                  <a:gs pos="30000">
                    <a:srgbClr val="000000"/>
                  </a:gs>
                </a:gsLst>
                <a:lin ang="5400000" scaled="0"/>
              </a:gradFill>
            </a:endParaRPr>
          </a:p>
        </p:txBody>
      </p:sp>
      <p:sp>
        <p:nvSpPr>
          <p:cNvPr id="154" name="TextBox 153"/>
          <p:cNvSpPr txBox="1"/>
          <p:nvPr/>
        </p:nvSpPr>
        <p:spPr>
          <a:xfrm>
            <a:off x="10087420" y="2017056"/>
            <a:ext cx="1371600" cy="431298"/>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gradFill>
                  <a:gsLst>
                    <a:gs pos="2917">
                      <a:srgbClr val="000000"/>
                    </a:gs>
                    <a:gs pos="30000">
                      <a:srgbClr val="000000"/>
                    </a:gs>
                  </a:gsLst>
                  <a:lin ang="5400000" scaled="0"/>
                </a:gradFill>
              </a:rPr>
              <a:t>Microsoft Flow</a:t>
            </a:r>
          </a:p>
        </p:txBody>
      </p:sp>
      <p:sp>
        <p:nvSpPr>
          <p:cNvPr id="155" name="TextBox 154"/>
          <p:cNvSpPr txBox="1"/>
          <p:nvPr/>
        </p:nvSpPr>
        <p:spPr>
          <a:xfrm>
            <a:off x="10450136" y="2527905"/>
            <a:ext cx="1636998" cy="40434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gradFill>
                  <a:gsLst>
                    <a:gs pos="2917">
                      <a:srgbClr val="000000"/>
                    </a:gs>
                    <a:gs pos="30000">
                      <a:srgbClr val="000000"/>
                    </a:gs>
                  </a:gsLst>
                  <a:lin ang="5400000" scaled="0"/>
                </a:gradFill>
              </a:rPr>
              <a:t>Azure Logic Apps</a:t>
            </a:r>
          </a:p>
        </p:txBody>
      </p:sp>
      <p:pic>
        <p:nvPicPr>
          <p:cNvPr id="156" name="Picture 15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796903" y="1801110"/>
            <a:ext cx="2103121" cy="1192464"/>
          </a:xfrm>
          <a:prstGeom prst="rect">
            <a:avLst/>
          </a:prstGeom>
          <a:ln>
            <a:noFill/>
          </a:ln>
          <a:effectLst>
            <a:outerShdw blurRad="292100" dist="139700" dir="2700000" algn="tl" rotWithShape="0">
              <a:srgbClr val="333333">
                <a:alpha val="65000"/>
              </a:srgbClr>
            </a:outerShdw>
          </a:effectLst>
        </p:spPr>
      </p:pic>
      <p:sp>
        <p:nvSpPr>
          <p:cNvPr id="157" name="TextBox 156"/>
          <p:cNvSpPr txBox="1"/>
          <p:nvPr/>
        </p:nvSpPr>
        <p:spPr>
          <a:xfrm>
            <a:off x="7655156" y="1143372"/>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9007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6172" y="1340643"/>
            <a:ext cx="8244615" cy="213014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Get notifications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when a metric on your dashboard exceeds a set threshold</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Alerts work for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numeric tiles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featuring cards and gauges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Fully synchronized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across platforms – set and view alerts in mobile app and Power BI Service.</a:t>
            </a: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1" u="none" strike="noStrike" kern="1200" cap="none" spc="0" normalizeH="0" baseline="0" noProof="0">
                <a:ln>
                  <a:noFill/>
                </a:ln>
                <a:solidFill>
                  <a:srgbClr val="000000"/>
                </a:solidFill>
                <a:effectLst/>
                <a:uLnTx/>
                <a:uFillTx/>
                <a:latin typeface="Segoe UI Light"/>
                <a:ea typeface="+mn-ea"/>
                <a:cs typeface="+mn-cs"/>
              </a:rPr>
              <a:t>.</a:t>
            </a:r>
            <a:endParaRPr kumimoji="0" lang="en-US" sz="2000" b="0" i="1"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Dashboard – Data driven alerts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grpSp>
        <p:nvGrpSpPr>
          <p:cNvPr id="81" name="Group 80"/>
          <p:cNvGrpSpPr/>
          <p:nvPr/>
        </p:nvGrpSpPr>
        <p:grpSpPr>
          <a:xfrm>
            <a:off x="-2887" y="973"/>
            <a:ext cx="2849058" cy="6857027"/>
            <a:chOff x="2" y="487"/>
            <a:chExt cx="2849058" cy="6857027"/>
          </a:xfrm>
        </p:grpSpPr>
        <p:sp>
          <p:nvSpPr>
            <p:cNvPr id="94"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96" name="Group 95"/>
            <p:cNvGrpSpPr/>
            <p:nvPr/>
          </p:nvGrpSpPr>
          <p:grpSpPr>
            <a:xfrm>
              <a:off x="219373" y="934583"/>
              <a:ext cx="433844" cy="433844"/>
              <a:chOff x="440005" y="997815"/>
              <a:chExt cx="296322" cy="296322"/>
            </a:xfrm>
          </p:grpSpPr>
          <p:sp>
            <p:nvSpPr>
              <p:cNvPr id="115"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332"/>
              <p:cNvGrpSpPr/>
              <p:nvPr/>
            </p:nvGrpSpPr>
            <p:grpSpPr>
              <a:xfrm>
                <a:off x="482167" y="1059311"/>
                <a:ext cx="211997" cy="173292"/>
                <a:chOff x="2123129" y="293070"/>
                <a:chExt cx="2472585" cy="2021178"/>
              </a:xfrm>
            </p:grpSpPr>
            <p:sp>
              <p:nvSpPr>
                <p:cNvPr id="117"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7"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98" name="Group 97"/>
            <p:cNvGrpSpPr/>
            <p:nvPr/>
          </p:nvGrpSpPr>
          <p:grpSpPr>
            <a:xfrm>
              <a:off x="199649" y="2692629"/>
              <a:ext cx="433844" cy="433844"/>
              <a:chOff x="342620" y="2228265"/>
              <a:chExt cx="433844" cy="433844"/>
            </a:xfrm>
            <a:solidFill>
              <a:schemeClr val="bg1"/>
            </a:solidFill>
          </p:grpSpPr>
          <p:sp>
            <p:nvSpPr>
              <p:cNvPr id="113"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100" name="Group 99"/>
            <p:cNvGrpSpPr/>
            <p:nvPr/>
          </p:nvGrpSpPr>
          <p:grpSpPr>
            <a:xfrm>
              <a:off x="219373" y="3621383"/>
              <a:ext cx="433844" cy="645668"/>
              <a:chOff x="280990" y="3358164"/>
              <a:chExt cx="433844" cy="645668"/>
            </a:xfrm>
          </p:grpSpPr>
          <p:sp>
            <p:nvSpPr>
              <p:cNvPr id="106"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379"/>
              <p:cNvGrpSpPr/>
              <p:nvPr/>
            </p:nvGrpSpPr>
            <p:grpSpPr>
              <a:xfrm>
                <a:off x="453702" y="3910852"/>
                <a:ext cx="175660" cy="92980"/>
                <a:chOff x="3895793" y="7466656"/>
                <a:chExt cx="785810" cy="415941"/>
              </a:xfrm>
              <a:solidFill>
                <a:srgbClr val="00BCF2"/>
              </a:solidFill>
            </p:grpSpPr>
            <p:sp>
              <p:nvSpPr>
                <p:cNvPr id="10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1"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2"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4"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105"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9" name="Picture 118"/>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20" name="Picture 119"/>
          <p:cNvPicPr>
            <a:picLocks noChangeAspect="1"/>
          </p:cNvPicPr>
          <p:nvPr/>
        </p:nvPicPr>
        <p:blipFill>
          <a:blip r:embed="rId4"/>
          <a:stretch>
            <a:fillRect/>
          </a:stretch>
        </p:blipFill>
        <p:spPr>
          <a:xfrm>
            <a:off x="284769" y="3673076"/>
            <a:ext cx="311766" cy="303106"/>
          </a:xfrm>
          <a:prstGeom prst="rect">
            <a:avLst/>
          </a:prstGeom>
        </p:spPr>
      </p:pic>
      <p:sp>
        <p:nvSpPr>
          <p:cNvPr id="121"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22"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24"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26" name="Picture 125"/>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27" name="Picture 126"/>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28" name="Rectangle 127"/>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9"/>
          <a:stretch>
            <a:fillRect/>
          </a:stretch>
        </p:blipFill>
        <p:spPr>
          <a:xfrm>
            <a:off x="3324429" y="3836671"/>
            <a:ext cx="1884415" cy="1328580"/>
          </a:xfrm>
          <a:prstGeom prst="rect">
            <a:avLst/>
          </a:prstGeom>
        </p:spPr>
      </p:pic>
      <p:pic>
        <p:nvPicPr>
          <p:cNvPr id="7" name="Picture 6"/>
          <p:cNvPicPr>
            <a:picLocks noChangeAspect="1"/>
          </p:cNvPicPr>
          <p:nvPr/>
        </p:nvPicPr>
        <p:blipFill>
          <a:blip r:embed="rId10"/>
          <a:stretch>
            <a:fillRect/>
          </a:stretch>
        </p:blipFill>
        <p:spPr>
          <a:xfrm>
            <a:off x="3344095" y="5208776"/>
            <a:ext cx="1910274" cy="1329495"/>
          </a:xfrm>
          <a:prstGeom prst="rect">
            <a:avLst/>
          </a:prstGeom>
        </p:spPr>
      </p:pic>
      <p:sp>
        <p:nvSpPr>
          <p:cNvPr id="49" name="Text Placeholder 2"/>
          <p:cNvSpPr txBox="1">
            <a:spLocks/>
          </p:cNvSpPr>
          <p:nvPr/>
        </p:nvSpPr>
        <p:spPr>
          <a:xfrm>
            <a:off x="3436108" y="2680313"/>
            <a:ext cx="6061854" cy="27150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8" name="Picture 7"/>
          <p:cNvPicPr>
            <a:picLocks noChangeAspect="1"/>
          </p:cNvPicPr>
          <p:nvPr/>
        </p:nvPicPr>
        <p:blipFill>
          <a:blip r:embed="rId11"/>
          <a:stretch>
            <a:fillRect/>
          </a:stretch>
        </p:blipFill>
        <p:spPr>
          <a:xfrm>
            <a:off x="5336889" y="3838849"/>
            <a:ext cx="2950188" cy="2699422"/>
          </a:xfrm>
          <a:prstGeom prst="rect">
            <a:avLst/>
          </a:prstGeom>
        </p:spPr>
      </p:pic>
      <p:pic>
        <p:nvPicPr>
          <p:cNvPr id="11" name="Picture 10"/>
          <p:cNvPicPr>
            <a:picLocks noChangeAspect="1"/>
          </p:cNvPicPr>
          <p:nvPr/>
        </p:nvPicPr>
        <p:blipFill>
          <a:blip r:embed="rId12"/>
          <a:stretch>
            <a:fillRect/>
          </a:stretch>
        </p:blipFill>
        <p:spPr>
          <a:xfrm>
            <a:off x="8395397" y="3836671"/>
            <a:ext cx="2764216" cy="2702940"/>
          </a:xfrm>
          <a:prstGeom prst="rect">
            <a:avLst/>
          </a:prstGeom>
        </p:spPr>
      </p:pic>
      <p:sp>
        <p:nvSpPr>
          <p:cNvPr id="54" name="Rectangle 53"/>
          <p:cNvSpPr/>
          <p:nvPr/>
        </p:nvSpPr>
        <p:spPr bwMode="auto">
          <a:xfrm>
            <a:off x="4876800" y="3976181"/>
            <a:ext cx="186814" cy="170098"/>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9654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6172" y="1340643"/>
            <a:ext cx="4692845" cy="5009396"/>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Important information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related to your Power BI experience in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one place</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Notification on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all platforms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web (Power BI Service) and mobile app</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Includes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driven alerts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1" u="none" strike="noStrike" kern="1200" cap="none" spc="0" normalizeH="0" baseline="0" noProof="0">
                <a:ln>
                  <a:noFill/>
                </a:ln>
                <a:solidFill>
                  <a:srgbClr val="000000"/>
                </a:solidFill>
                <a:effectLst/>
                <a:uLnTx/>
                <a:uFillTx/>
                <a:latin typeface="Segoe UI Light"/>
                <a:ea typeface="+mn-ea"/>
                <a:cs typeface="+mn-cs"/>
              </a:rPr>
              <a:t>.</a:t>
            </a:r>
            <a:endParaRPr kumimoji="0" lang="en-US" sz="2000" b="0" i="1"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Pinning and Navigation</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Power BI Notification Center</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grpSp>
        <p:nvGrpSpPr>
          <p:cNvPr id="81" name="Group 80"/>
          <p:cNvGrpSpPr/>
          <p:nvPr/>
        </p:nvGrpSpPr>
        <p:grpSpPr>
          <a:xfrm>
            <a:off x="-2887" y="973"/>
            <a:ext cx="2849058" cy="6857027"/>
            <a:chOff x="2" y="487"/>
            <a:chExt cx="2849058" cy="6857027"/>
          </a:xfrm>
        </p:grpSpPr>
        <p:sp>
          <p:nvSpPr>
            <p:cNvPr id="94"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96" name="Group 95"/>
            <p:cNvGrpSpPr/>
            <p:nvPr/>
          </p:nvGrpSpPr>
          <p:grpSpPr>
            <a:xfrm>
              <a:off x="219373" y="934583"/>
              <a:ext cx="433844" cy="433844"/>
              <a:chOff x="440005" y="997815"/>
              <a:chExt cx="296322" cy="296322"/>
            </a:xfrm>
          </p:grpSpPr>
          <p:sp>
            <p:nvSpPr>
              <p:cNvPr id="115"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332"/>
              <p:cNvGrpSpPr/>
              <p:nvPr/>
            </p:nvGrpSpPr>
            <p:grpSpPr>
              <a:xfrm>
                <a:off x="482167" y="1059311"/>
                <a:ext cx="211997" cy="173292"/>
                <a:chOff x="2123129" y="293070"/>
                <a:chExt cx="2472585" cy="2021178"/>
              </a:xfrm>
            </p:grpSpPr>
            <p:sp>
              <p:nvSpPr>
                <p:cNvPr id="117"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7"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98" name="Group 97"/>
            <p:cNvGrpSpPr/>
            <p:nvPr/>
          </p:nvGrpSpPr>
          <p:grpSpPr>
            <a:xfrm>
              <a:off x="199649" y="2692629"/>
              <a:ext cx="433844" cy="433844"/>
              <a:chOff x="342620" y="2228265"/>
              <a:chExt cx="433844" cy="433844"/>
            </a:xfrm>
            <a:solidFill>
              <a:schemeClr val="bg1"/>
            </a:solidFill>
          </p:grpSpPr>
          <p:sp>
            <p:nvSpPr>
              <p:cNvPr id="113"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100" name="Group 99"/>
            <p:cNvGrpSpPr/>
            <p:nvPr/>
          </p:nvGrpSpPr>
          <p:grpSpPr>
            <a:xfrm>
              <a:off x="219373" y="3621383"/>
              <a:ext cx="433844" cy="645668"/>
              <a:chOff x="280990" y="3358164"/>
              <a:chExt cx="433844" cy="645668"/>
            </a:xfrm>
          </p:grpSpPr>
          <p:sp>
            <p:nvSpPr>
              <p:cNvPr id="106"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379"/>
              <p:cNvGrpSpPr/>
              <p:nvPr/>
            </p:nvGrpSpPr>
            <p:grpSpPr>
              <a:xfrm>
                <a:off x="453702" y="3910852"/>
                <a:ext cx="175660" cy="92980"/>
                <a:chOff x="3895793" y="7466656"/>
                <a:chExt cx="785810" cy="415941"/>
              </a:xfrm>
              <a:solidFill>
                <a:srgbClr val="00BCF2"/>
              </a:solidFill>
            </p:grpSpPr>
            <p:sp>
              <p:nvSpPr>
                <p:cNvPr id="10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1"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2"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4"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105"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9" name="Picture 118"/>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20" name="Picture 119"/>
          <p:cNvPicPr>
            <a:picLocks noChangeAspect="1"/>
          </p:cNvPicPr>
          <p:nvPr/>
        </p:nvPicPr>
        <p:blipFill>
          <a:blip r:embed="rId4"/>
          <a:stretch>
            <a:fillRect/>
          </a:stretch>
        </p:blipFill>
        <p:spPr>
          <a:xfrm>
            <a:off x="284769" y="3673076"/>
            <a:ext cx="311766" cy="303106"/>
          </a:xfrm>
          <a:prstGeom prst="rect">
            <a:avLst/>
          </a:prstGeom>
        </p:spPr>
      </p:pic>
      <p:sp>
        <p:nvSpPr>
          <p:cNvPr id="121"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22"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24"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26" name="Picture 125"/>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27" name="Picture 126"/>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28" name="Rectangle 127"/>
          <p:cNvSpPr/>
          <p:nvPr/>
        </p:nvSpPr>
        <p:spPr bwMode="auto">
          <a:xfrm>
            <a:off x="35912" y="2594112"/>
            <a:ext cx="2464420" cy="419431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p:cNvSpPr/>
          <p:nvPr/>
        </p:nvSpPr>
        <p:spPr bwMode="auto">
          <a:xfrm>
            <a:off x="95936" y="731576"/>
            <a:ext cx="2464420" cy="88018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 Placeholder 2"/>
          <p:cNvSpPr txBox="1">
            <a:spLocks/>
          </p:cNvSpPr>
          <p:nvPr/>
        </p:nvSpPr>
        <p:spPr>
          <a:xfrm>
            <a:off x="3436108" y="2680313"/>
            <a:ext cx="6061854" cy="27150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2" name="Picture 1"/>
          <p:cNvPicPr>
            <a:picLocks noChangeAspect="1"/>
          </p:cNvPicPr>
          <p:nvPr/>
        </p:nvPicPr>
        <p:blipFill>
          <a:blip r:embed="rId9"/>
          <a:stretch>
            <a:fillRect/>
          </a:stretch>
        </p:blipFill>
        <p:spPr>
          <a:xfrm>
            <a:off x="7767698" y="386630"/>
            <a:ext cx="2654711" cy="3422088"/>
          </a:xfrm>
          <a:prstGeom prst="rect">
            <a:avLst/>
          </a:prstGeom>
        </p:spPr>
      </p:pic>
      <p:pic>
        <p:nvPicPr>
          <p:cNvPr id="3" name="Picture 2"/>
          <p:cNvPicPr>
            <a:picLocks noChangeAspect="1"/>
          </p:cNvPicPr>
          <p:nvPr/>
        </p:nvPicPr>
        <p:blipFill>
          <a:blip r:embed="rId10"/>
          <a:stretch>
            <a:fillRect/>
          </a:stretch>
        </p:blipFill>
        <p:spPr>
          <a:xfrm>
            <a:off x="9523235" y="2331968"/>
            <a:ext cx="2438828" cy="4269658"/>
          </a:xfrm>
          <a:prstGeom prst="rect">
            <a:avLst/>
          </a:prstGeom>
        </p:spPr>
      </p:pic>
    </p:spTree>
    <p:extLst>
      <p:ext uri="{BB962C8B-B14F-4D97-AF65-F5344CB8AC3E}">
        <p14:creationId xmlns:p14="http://schemas.microsoft.com/office/powerpoint/2010/main" val="156664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Service:</a:t>
            </a:r>
            <a:br>
              <a:rPr lang="en-US"/>
            </a:br>
            <a:r>
              <a:rPr lang="en-US" sz="7200"/>
              <a:t>Sharing</a:t>
            </a:r>
            <a:endParaRPr lang="en-US"/>
          </a:p>
        </p:txBody>
      </p:sp>
    </p:spTree>
    <p:extLst>
      <p:ext uri="{BB962C8B-B14F-4D97-AF65-F5344CB8AC3E}">
        <p14:creationId xmlns:p14="http://schemas.microsoft.com/office/powerpoint/2010/main" val="85938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Peer-to-peer/Peer-to-distribution group</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41660" y="1449075"/>
            <a:ext cx="8914339"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It is possible to </a:t>
            </a:r>
            <a:r>
              <a:rPr kumimoji="0" lang="en-US" sz="2000" b="1" i="0" u="none" strike="noStrike" kern="1200" cap="none" spc="0" normalizeH="0" baseline="0" noProof="0">
                <a:ln>
                  <a:noFill/>
                </a:ln>
                <a:solidFill>
                  <a:srgbClr val="000000"/>
                </a:solidFill>
                <a:effectLst/>
                <a:uLnTx/>
                <a:uFillTx/>
                <a:latin typeface="Segoe UI Light"/>
                <a:ea typeface="+mn-ea"/>
                <a:cs typeface="+mn-cs"/>
              </a:rPr>
              <a:t>share dashboards </a:t>
            </a:r>
            <a:r>
              <a:rPr kumimoji="0" lang="en-US" sz="2000" b="0" i="0" u="none" strike="noStrike" kern="1200" cap="none" spc="0" normalizeH="0" baseline="0" noProof="0">
                <a:ln>
                  <a:noFill/>
                </a:ln>
                <a:solidFill>
                  <a:srgbClr val="000000"/>
                </a:solidFill>
                <a:effectLst/>
                <a:uLnTx/>
                <a:uFillTx/>
                <a:latin typeface="Segoe UI Light"/>
                <a:ea typeface="+mn-ea"/>
                <a:cs typeface="+mn-cs"/>
              </a:rPr>
              <a:t>and </a:t>
            </a:r>
            <a:r>
              <a:rPr kumimoji="0" lang="en-US" sz="2000" b="1" i="0" u="none" strike="noStrike" kern="1200" cap="none" spc="0" normalizeH="0" baseline="0" noProof="0">
                <a:ln>
                  <a:noFill/>
                </a:ln>
                <a:solidFill>
                  <a:srgbClr val="000000"/>
                </a:solidFill>
                <a:effectLst/>
                <a:uLnTx/>
                <a:uFillTx/>
                <a:latin typeface="Segoe UI Light"/>
                <a:ea typeface="+mn-ea"/>
                <a:cs typeface="+mn-cs"/>
              </a:rPr>
              <a:t>underlying reports </a:t>
            </a:r>
            <a:r>
              <a:rPr kumimoji="0" lang="en-US" sz="2000" b="0" i="0" u="none" strike="noStrike" kern="1200" cap="none" spc="0" normalizeH="0" baseline="0" noProof="0">
                <a:ln>
                  <a:noFill/>
                </a:ln>
                <a:solidFill>
                  <a:srgbClr val="000000"/>
                </a:solidFill>
                <a:effectLst/>
                <a:uLnTx/>
                <a:uFillTx/>
                <a:latin typeface="Segoe UI Light"/>
                <a:ea typeface="+mn-ea"/>
                <a:cs typeface="+mn-cs"/>
              </a:rPr>
              <a:t>with colleagues </a:t>
            </a:r>
            <a:r>
              <a:rPr kumimoji="0" lang="en-US" sz="2000" b="1" i="0" u="none" strike="noStrike" kern="1200" cap="none" spc="0" normalizeH="0" baseline="0" noProof="0">
                <a:ln>
                  <a:noFill/>
                </a:ln>
                <a:solidFill>
                  <a:srgbClr val="000000"/>
                </a:solidFill>
                <a:effectLst/>
                <a:uLnTx/>
                <a:uFillTx/>
                <a:latin typeface="Segoe UI Light"/>
                <a:ea typeface="+mn-ea"/>
                <a:cs typeface="+mn-cs"/>
              </a:rPr>
              <a:t>inside and outside</a:t>
            </a:r>
            <a:r>
              <a:rPr kumimoji="0" lang="en-US" sz="2000" b="0" i="0" u="none" strike="noStrike" kern="1200" cap="none" spc="0" normalizeH="0" baseline="0" noProof="0">
                <a:ln>
                  <a:noFill/>
                </a:ln>
                <a:solidFill>
                  <a:srgbClr val="000000"/>
                </a:solidFill>
                <a:effectLst/>
                <a:uLnTx/>
                <a:uFillTx/>
                <a:latin typeface="Segoe UI Light"/>
                <a:ea typeface="+mn-ea"/>
                <a:cs typeface="+mn-cs"/>
              </a:rPr>
              <a:t> of your organization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The </a:t>
            </a:r>
            <a:r>
              <a:rPr kumimoji="0" lang="en-US" sz="2000" b="1" i="0" u="none" strike="noStrike" kern="1200" cap="none" spc="0" normalizeH="0" baseline="0" noProof="0">
                <a:ln>
                  <a:noFill/>
                </a:ln>
                <a:solidFill>
                  <a:srgbClr val="000000"/>
                </a:solidFill>
                <a:effectLst/>
                <a:uLnTx/>
                <a:uFillTx/>
                <a:latin typeface="Segoe UI Light"/>
                <a:ea typeface="+mn-ea"/>
                <a:cs typeface="+mn-cs"/>
              </a:rPr>
              <a:t>share happens at the dashboard level </a:t>
            </a:r>
            <a:r>
              <a:rPr kumimoji="0" lang="en-US" sz="2000" b="0" i="0" u="none" strike="noStrike" kern="1200" cap="none" spc="0" normalizeH="0" baseline="0" noProof="0">
                <a:ln>
                  <a:noFill/>
                </a:ln>
                <a:solidFill>
                  <a:srgbClr val="000000"/>
                </a:solidFill>
                <a:effectLst/>
                <a:uLnTx/>
                <a:uFillTx/>
                <a:latin typeface="Segoe UI Light"/>
                <a:ea typeface="+mn-ea"/>
                <a:cs typeface="+mn-cs"/>
              </a:rPr>
              <a:t>and each recipient gets an additional dashboard and reports in their </a:t>
            </a:r>
            <a:r>
              <a:rPr kumimoji="0" lang="en-US" sz="2000" b="1" i="0" u="none" strike="noStrike" kern="1200" cap="none" spc="0" normalizeH="0" baseline="0" noProof="0">
                <a:ln>
                  <a:noFill/>
                </a:ln>
                <a:solidFill>
                  <a:srgbClr val="000000"/>
                </a:solidFill>
                <a:effectLst/>
                <a:uLnTx/>
                <a:uFillTx/>
                <a:latin typeface="Segoe UI Light"/>
                <a:ea typeface="+mn-ea"/>
                <a:cs typeface="+mn-cs"/>
              </a:rPr>
              <a:t>My Workspace</a:t>
            </a: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697357" y="3326972"/>
            <a:ext cx="8002863" cy="3159848"/>
          </a:xfrm>
          <a:prstGeom prst="rect">
            <a:avLst/>
          </a:prstGeom>
        </p:spPr>
      </p:pic>
      <p:sp>
        <p:nvSpPr>
          <p:cNvPr id="42" name="Rectangle 41"/>
          <p:cNvSpPr/>
          <p:nvPr/>
        </p:nvSpPr>
        <p:spPr bwMode="auto">
          <a:xfrm flipH="1" flipV="1">
            <a:off x="10913526" y="3651948"/>
            <a:ext cx="486657" cy="277519"/>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2887" y="973"/>
            <a:ext cx="2849058" cy="6857027"/>
            <a:chOff x="2" y="487"/>
            <a:chExt cx="2849058" cy="6857027"/>
          </a:xfrm>
        </p:grpSpPr>
        <p:sp>
          <p:nvSpPr>
            <p:cNvPr id="80"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2" name="Group 81"/>
            <p:cNvGrpSpPr/>
            <p:nvPr/>
          </p:nvGrpSpPr>
          <p:grpSpPr>
            <a:xfrm>
              <a:off x="219373" y="934583"/>
              <a:ext cx="433844" cy="433844"/>
              <a:chOff x="440005" y="997815"/>
              <a:chExt cx="296322" cy="296322"/>
            </a:xfrm>
          </p:grpSpPr>
          <p:sp>
            <p:nvSpPr>
              <p:cNvPr id="102"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332"/>
              <p:cNvGrpSpPr/>
              <p:nvPr/>
            </p:nvGrpSpPr>
            <p:grpSpPr>
              <a:xfrm>
                <a:off x="482167" y="1059311"/>
                <a:ext cx="211997" cy="173292"/>
                <a:chOff x="2123129" y="293070"/>
                <a:chExt cx="2472585" cy="2021178"/>
              </a:xfrm>
            </p:grpSpPr>
            <p:sp>
              <p:nvSpPr>
                <p:cNvPr id="104"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4" name="Group 83"/>
            <p:cNvGrpSpPr/>
            <p:nvPr/>
          </p:nvGrpSpPr>
          <p:grpSpPr>
            <a:xfrm>
              <a:off x="199649" y="2692629"/>
              <a:ext cx="433844" cy="433844"/>
              <a:chOff x="342620" y="2228265"/>
              <a:chExt cx="433844" cy="433844"/>
            </a:xfrm>
            <a:solidFill>
              <a:schemeClr val="bg1"/>
            </a:solidFill>
          </p:grpSpPr>
          <p:sp>
            <p:nvSpPr>
              <p:cNvPr id="100"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 name="TextBox 84"/>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6" name="Group 85"/>
            <p:cNvGrpSpPr/>
            <p:nvPr/>
          </p:nvGrpSpPr>
          <p:grpSpPr>
            <a:xfrm>
              <a:off x="219373" y="3621383"/>
              <a:ext cx="433844" cy="645668"/>
              <a:chOff x="280990" y="3358164"/>
              <a:chExt cx="433844" cy="645668"/>
            </a:xfrm>
          </p:grpSpPr>
          <p:sp>
            <p:nvSpPr>
              <p:cNvPr id="93"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379"/>
              <p:cNvGrpSpPr/>
              <p:nvPr/>
            </p:nvGrpSpPr>
            <p:grpSpPr>
              <a:xfrm>
                <a:off x="453702" y="3910852"/>
                <a:ext cx="175660" cy="92980"/>
                <a:chOff x="3895793" y="7466656"/>
                <a:chExt cx="785810" cy="415941"/>
              </a:xfrm>
              <a:solidFill>
                <a:srgbClr val="00BCF2"/>
              </a:solidFill>
            </p:grpSpPr>
            <p:sp>
              <p:nvSpPr>
                <p:cNvPr id="9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1"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2"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6" name="Picture 105"/>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7" name="Picture 106"/>
          <p:cNvPicPr>
            <a:picLocks noChangeAspect="1"/>
          </p:cNvPicPr>
          <p:nvPr/>
        </p:nvPicPr>
        <p:blipFill>
          <a:blip r:embed="rId5"/>
          <a:stretch>
            <a:fillRect/>
          </a:stretch>
        </p:blipFill>
        <p:spPr>
          <a:xfrm>
            <a:off x="284769" y="3673076"/>
            <a:ext cx="311766" cy="303106"/>
          </a:xfrm>
          <a:prstGeom prst="rect">
            <a:avLst/>
          </a:prstGeom>
        </p:spPr>
      </p:pic>
      <p:sp>
        <p:nvSpPr>
          <p:cNvPr id="108"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9"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1"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3" name="Picture 112"/>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4" name="Picture 113"/>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5" name="Rectangle 114"/>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905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Peer-to-peer/Peer-to-distribution group</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53103" y="1798811"/>
            <a:ext cx="3666014"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Recipient e-mail can be a </a:t>
            </a:r>
            <a:r>
              <a:rPr kumimoji="0" lang="en-US" sz="2000" b="1" i="0" u="none" strike="noStrike" kern="1200" cap="none" spc="0" normalizeH="0" baseline="0" noProof="0">
                <a:ln>
                  <a:noFill/>
                </a:ln>
                <a:solidFill>
                  <a:srgbClr val="000000"/>
                </a:solidFill>
                <a:effectLst/>
                <a:uLnTx/>
                <a:uFillTx/>
                <a:latin typeface="Segoe UI Light"/>
                <a:ea typeface="+mn-ea"/>
                <a:cs typeface="+mn-cs"/>
              </a:rPr>
              <a:t>distribution group </a:t>
            </a:r>
            <a:r>
              <a:rPr kumimoji="0" lang="en-US" sz="2000" b="0" i="0" u="none" strike="noStrike" kern="1200" cap="none" spc="0" normalizeH="0" baseline="0" noProof="0">
                <a:ln>
                  <a:noFill/>
                </a:ln>
                <a:solidFill>
                  <a:srgbClr val="000000"/>
                </a:solidFill>
                <a:effectLst/>
                <a:uLnTx/>
                <a:uFillTx/>
                <a:latin typeface="Segoe UI Light"/>
                <a:ea typeface="+mn-ea"/>
                <a:cs typeface="+mn-cs"/>
              </a:rPr>
              <a:t>(if using O365 for email)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Can </a:t>
            </a:r>
            <a:r>
              <a:rPr kumimoji="0" lang="en-US" sz="2000" b="1" i="0" u="none" strike="noStrike" kern="1200" cap="none" spc="0" normalizeH="0" baseline="0" noProof="0">
                <a:ln>
                  <a:noFill/>
                </a:ln>
                <a:solidFill>
                  <a:srgbClr val="000000"/>
                </a:solidFill>
                <a:effectLst/>
                <a:uLnTx/>
                <a:uFillTx/>
                <a:latin typeface="Segoe UI Light"/>
                <a:ea typeface="+mn-ea"/>
                <a:cs typeface="+mn-cs"/>
              </a:rPr>
              <a:t>control if recipients can re-share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Recipients get an </a:t>
            </a:r>
            <a:r>
              <a:rPr kumimoji="0" lang="en-US" sz="2000" b="1" i="0" u="none" strike="noStrike" kern="1200" cap="none" spc="0" normalizeH="0" baseline="0" noProof="0">
                <a:ln>
                  <a:noFill/>
                </a:ln>
                <a:solidFill>
                  <a:srgbClr val="000000"/>
                </a:solidFill>
                <a:effectLst/>
                <a:uLnTx/>
                <a:uFillTx/>
                <a:latin typeface="Segoe UI Light"/>
                <a:ea typeface="+mn-ea"/>
                <a:cs typeface="+mn-cs"/>
              </a:rPr>
              <a:t>e-mail with a link </a:t>
            </a:r>
            <a:r>
              <a:rPr kumimoji="0" lang="en-US" sz="2000" b="0" i="0" u="none" strike="noStrike" kern="1200" cap="none" spc="0" normalizeH="0" baseline="0" noProof="0">
                <a:ln>
                  <a:noFill/>
                </a:ln>
                <a:solidFill>
                  <a:srgbClr val="000000"/>
                </a:solidFill>
                <a:effectLst/>
                <a:uLnTx/>
                <a:uFillTx/>
                <a:latin typeface="Segoe UI Light"/>
                <a:ea typeface="+mn-ea"/>
                <a:cs typeface="+mn-cs"/>
              </a:rPr>
              <a:t>(lasts one month)</a:t>
            </a: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A shared dashboard appears with the symbol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994956" y="2015536"/>
            <a:ext cx="4915019" cy="377338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6214719" y="5483116"/>
            <a:ext cx="404398" cy="439563"/>
          </a:xfrm>
          <a:prstGeom prst="rect">
            <a:avLst/>
          </a:prstGeom>
        </p:spPr>
      </p:pic>
      <p:grpSp>
        <p:nvGrpSpPr>
          <p:cNvPr id="42" name="Group 41"/>
          <p:cNvGrpSpPr/>
          <p:nvPr/>
        </p:nvGrpSpPr>
        <p:grpSpPr>
          <a:xfrm>
            <a:off x="-2887" y="973"/>
            <a:ext cx="2849058" cy="6857027"/>
            <a:chOff x="2" y="487"/>
            <a:chExt cx="2849058" cy="6857027"/>
          </a:xfrm>
        </p:grpSpPr>
        <p:sp>
          <p:nvSpPr>
            <p:cNvPr id="5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1" name="Group 80"/>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3" name="Group 82"/>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TextBox 83"/>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5" name="Group 84"/>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5"/>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6"/>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047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Peer-to-peer/Peer-to-distribution group</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41659" y="1566849"/>
            <a:ext cx="870700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Recipients can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see the dashboard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and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interact with reports in Reading View</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Changes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made by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owner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are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available for everyone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when saved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No one can see the dataset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When re-sharing is enabled, users outside the organization can also share if their domain is registered in your tenant.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If users already have access to a dashboard, they can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access it directly via the dashboard’s URL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Users outside the organization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have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bookmark the URL,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it will not appear in their My Workspace</a:t>
            </a:r>
          </a:p>
        </p:txBody>
      </p:sp>
      <p:grpSp>
        <p:nvGrpSpPr>
          <p:cNvPr id="40" name="Group 39"/>
          <p:cNvGrpSpPr/>
          <p:nvPr/>
        </p:nvGrpSpPr>
        <p:grpSpPr>
          <a:xfrm>
            <a:off x="-2887" y="973"/>
            <a:ext cx="2849058" cy="6857027"/>
            <a:chOff x="2" y="487"/>
            <a:chExt cx="2849058" cy="6857027"/>
          </a:xfrm>
        </p:grpSpPr>
        <p:sp>
          <p:nvSpPr>
            <p:cNvPr id="43"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0" name="Group 79"/>
            <p:cNvGrpSpPr/>
            <p:nvPr/>
          </p:nvGrpSpPr>
          <p:grpSpPr>
            <a:xfrm>
              <a:off x="219373" y="934583"/>
              <a:ext cx="433844" cy="433844"/>
              <a:chOff x="440005" y="997815"/>
              <a:chExt cx="296322" cy="296322"/>
            </a:xfrm>
          </p:grpSpPr>
          <p:sp>
            <p:nvSpPr>
              <p:cNvPr id="100"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32"/>
              <p:cNvGrpSpPr/>
              <p:nvPr/>
            </p:nvGrpSpPr>
            <p:grpSpPr>
              <a:xfrm>
                <a:off x="482167" y="1059311"/>
                <a:ext cx="211997" cy="173292"/>
                <a:chOff x="2123129" y="293070"/>
                <a:chExt cx="2472585" cy="2021178"/>
              </a:xfrm>
            </p:grpSpPr>
            <p:sp>
              <p:nvSpPr>
                <p:cNvPr id="102"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1"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2" name="Group 81"/>
            <p:cNvGrpSpPr/>
            <p:nvPr/>
          </p:nvGrpSpPr>
          <p:grpSpPr>
            <a:xfrm>
              <a:off x="199649" y="2692629"/>
              <a:ext cx="433844" cy="433844"/>
              <a:chOff x="342620" y="2228265"/>
              <a:chExt cx="433844" cy="433844"/>
            </a:xfrm>
            <a:solidFill>
              <a:schemeClr val="bg1"/>
            </a:solidFill>
          </p:grpSpPr>
          <p:sp>
            <p:nvSpPr>
              <p:cNvPr id="98"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TextBox 82"/>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4" name="Group 83"/>
            <p:cNvGrpSpPr/>
            <p:nvPr/>
          </p:nvGrpSpPr>
          <p:grpSpPr>
            <a:xfrm>
              <a:off x="219373" y="3621383"/>
              <a:ext cx="433844" cy="645668"/>
              <a:chOff x="280990" y="3358164"/>
              <a:chExt cx="433844" cy="645668"/>
            </a:xfrm>
          </p:grpSpPr>
          <p:sp>
            <p:nvSpPr>
              <p:cNvPr id="91"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379"/>
              <p:cNvGrpSpPr/>
              <p:nvPr/>
            </p:nvGrpSpPr>
            <p:grpSpPr>
              <a:xfrm>
                <a:off x="453702" y="3910852"/>
                <a:ext cx="175660" cy="92980"/>
                <a:chOff x="3895793" y="7466656"/>
                <a:chExt cx="785810" cy="415941"/>
              </a:xfrm>
              <a:solidFill>
                <a:srgbClr val="00BCF2"/>
              </a:solidFill>
            </p:grpSpPr>
            <p:sp>
              <p:nvSpPr>
                <p:cNvPr id="93"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5"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6"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0"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4" name="Picture 103"/>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05" name="Picture 104"/>
          <p:cNvPicPr>
            <a:picLocks noChangeAspect="1"/>
          </p:cNvPicPr>
          <p:nvPr/>
        </p:nvPicPr>
        <p:blipFill>
          <a:blip r:embed="rId4"/>
          <a:stretch>
            <a:fillRect/>
          </a:stretch>
        </p:blipFill>
        <p:spPr>
          <a:xfrm>
            <a:off x="284769" y="3673076"/>
            <a:ext cx="311766" cy="303106"/>
          </a:xfrm>
          <a:prstGeom prst="rect">
            <a:avLst/>
          </a:prstGeom>
        </p:spPr>
      </p:pic>
      <p:sp>
        <p:nvSpPr>
          <p:cNvPr id="106"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7"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9"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1" name="Picture 110"/>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2" name="Picture 111"/>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3" name="Rectangle 112"/>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6474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Peer-to-peer/Peer-to-distribution group</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41659" y="1566849"/>
            <a:ext cx="870700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It is possible to see with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whom</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the dashboard is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currently shared</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revoke re-sharing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rights individually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People outside the organization are listed as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Guest</a:t>
            </a: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001" y="3365921"/>
            <a:ext cx="3822896" cy="3156112"/>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stretch>
            <a:fillRect/>
          </a:stretch>
        </p:blipFill>
        <p:spPr>
          <a:xfrm>
            <a:off x="8784535" y="5221292"/>
            <a:ext cx="2057400" cy="1171575"/>
          </a:xfrm>
          <a:prstGeom prst="rect">
            <a:avLst/>
          </a:prstGeom>
          <a:ln>
            <a:noFill/>
          </a:ln>
          <a:effectLst>
            <a:outerShdw blurRad="190500" algn="tl" rotWithShape="0">
              <a:srgbClr val="000000">
                <a:alpha val="70000"/>
              </a:srgbClr>
            </a:outerShdw>
          </a:effectLst>
        </p:spPr>
      </p:pic>
      <p:grpSp>
        <p:nvGrpSpPr>
          <p:cNvPr id="43" name="Group 42"/>
          <p:cNvGrpSpPr/>
          <p:nvPr/>
        </p:nvGrpSpPr>
        <p:grpSpPr>
          <a:xfrm>
            <a:off x="-2887" y="973"/>
            <a:ext cx="2849058" cy="6857027"/>
            <a:chOff x="2" y="487"/>
            <a:chExt cx="2849058" cy="6857027"/>
          </a:xfrm>
        </p:grpSpPr>
        <p:sp>
          <p:nvSpPr>
            <p:cNvPr id="5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1" name="Group 80"/>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3" name="Group 82"/>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TextBox 83"/>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5" name="Group 84"/>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5"/>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6"/>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7091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Group Share</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53103" y="1479922"/>
            <a:ext cx="870700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Groups in Power BI are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O365 groups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and can be used in other services such as OneDrive or Exchange (have their own space and e-mail).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AADSync can be used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sync on-premises AD groups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with O365 groups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 group has its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own workspace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with its own Datasets, Reports and Dashboards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 user has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one My Workspace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but can have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access to several Group Workspaces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460227" y="4954051"/>
            <a:ext cx="1895475" cy="1581150"/>
          </a:xfrm>
          <a:prstGeom prst="rect">
            <a:avLst/>
          </a:prstGeom>
        </p:spPr>
      </p:pic>
      <p:grpSp>
        <p:nvGrpSpPr>
          <p:cNvPr id="43" name="Group 42"/>
          <p:cNvGrpSpPr/>
          <p:nvPr/>
        </p:nvGrpSpPr>
        <p:grpSpPr>
          <a:xfrm>
            <a:off x="-2887" y="973"/>
            <a:ext cx="2849058" cy="6857027"/>
            <a:chOff x="2" y="487"/>
            <a:chExt cx="2849058" cy="6857027"/>
          </a:xfrm>
        </p:grpSpPr>
        <p:sp>
          <p:nvSpPr>
            <p:cNvPr id="5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1" name="Group 80"/>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3" name="Group 82"/>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TextBox 83"/>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5" name="Group 84"/>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5"/>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06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Group Share</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53103" y="1479922"/>
            <a:ext cx="870700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Members of the group can either have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Only View </a:t>
            </a:r>
            <a:r>
              <a:rPr kumimoji="0" lang="en-US" sz="2000" b="0" i="0" u="sng"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or</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Edit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permissions</a:t>
            </a: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Only View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allows the users to see all of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dashboards and reports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that belong to that group. Access is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read-only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Edit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allows the users to see and edit all of the content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 dashboard in a Group can also be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shared with another peer directly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via the peer-to-peer method.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 group workspace allows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several people to take ownership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of a certain set of content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It also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allows the content to be organized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according to your governance rules (department, business area)</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grpSp>
        <p:nvGrpSpPr>
          <p:cNvPr id="42" name="Group 41"/>
          <p:cNvGrpSpPr/>
          <p:nvPr/>
        </p:nvGrpSpPr>
        <p:grpSpPr>
          <a:xfrm>
            <a:off x="-2887" y="973"/>
            <a:ext cx="2849058" cy="6857027"/>
            <a:chOff x="2" y="487"/>
            <a:chExt cx="2849058" cy="6857027"/>
          </a:xfrm>
        </p:grpSpPr>
        <p:sp>
          <p:nvSpPr>
            <p:cNvPr id="43"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0" name="Group 79"/>
            <p:cNvGrpSpPr/>
            <p:nvPr/>
          </p:nvGrpSpPr>
          <p:grpSpPr>
            <a:xfrm>
              <a:off x="219373" y="934583"/>
              <a:ext cx="433844" cy="433844"/>
              <a:chOff x="440005" y="997815"/>
              <a:chExt cx="296322" cy="296322"/>
            </a:xfrm>
          </p:grpSpPr>
          <p:sp>
            <p:nvSpPr>
              <p:cNvPr id="100"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32"/>
              <p:cNvGrpSpPr/>
              <p:nvPr/>
            </p:nvGrpSpPr>
            <p:grpSpPr>
              <a:xfrm>
                <a:off x="482167" y="1059311"/>
                <a:ext cx="211997" cy="173292"/>
                <a:chOff x="2123129" y="293070"/>
                <a:chExt cx="2472585" cy="2021178"/>
              </a:xfrm>
            </p:grpSpPr>
            <p:sp>
              <p:nvSpPr>
                <p:cNvPr id="102"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1"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2" name="Group 81"/>
            <p:cNvGrpSpPr/>
            <p:nvPr/>
          </p:nvGrpSpPr>
          <p:grpSpPr>
            <a:xfrm>
              <a:off x="199649" y="2692629"/>
              <a:ext cx="433844" cy="433844"/>
              <a:chOff x="342620" y="2228265"/>
              <a:chExt cx="433844" cy="433844"/>
            </a:xfrm>
            <a:solidFill>
              <a:schemeClr val="bg1"/>
            </a:solidFill>
          </p:grpSpPr>
          <p:sp>
            <p:nvSpPr>
              <p:cNvPr id="98"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TextBox 82"/>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4" name="Group 83"/>
            <p:cNvGrpSpPr/>
            <p:nvPr/>
          </p:nvGrpSpPr>
          <p:grpSpPr>
            <a:xfrm>
              <a:off x="219373" y="3621383"/>
              <a:ext cx="433844" cy="645668"/>
              <a:chOff x="280990" y="3358164"/>
              <a:chExt cx="433844" cy="645668"/>
            </a:xfrm>
          </p:grpSpPr>
          <p:sp>
            <p:nvSpPr>
              <p:cNvPr id="91"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379"/>
              <p:cNvGrpSpPr/>
              <p:nvPr/>
            </p:nvGrpSpPr>
            <p:grpSpPr>
              <a:xfrm>
                <a:off x="453702" y="3910852"/>
                <a:ext cx="175660" cy="92980"/>
                <a:chOff x="3895793" y="7466656"/>
                <a:chExt cx="785810" cy="415941"/>
              </a:xfrm>
              <a:solidFill>
                <a:srgbClr val="00BCF2"/>
              </a:solidFill>
            </p:grpSpPr>
            <p:sp>
              <p:nvSpPr>
                <p:cNvPr id="93"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5"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6"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0"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4" name="Picture 103"/>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05" name="Picture 104"/>
          <p:cNvPicPr>
            <a:picLocks noChangeAspect="1"/>
          </p:cNvPicPr>
          <p:nvPr/>
        </p:nvPicPr>
        <p:blipFill>
          <a:blip r:embed="rId4"/>
          <a:stretch>
            <a:fillRect/>
          </a:stretch>
        </p:blipFill>
        <p:spPr>
          <a:xfrm>
            <a:off x="284769" y="3673076"/>
            <a:ext cx="311766" cy="303106"/>
          </a:xfrm>
          <a:prstGeom prst="rect">
            <a:avLst/>
          </a:prstGeom>
        </p:spPr>
      </p:pic>
      <p:sp>
        <p:nvSpPr>
          <p:cNvPr id="106"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7"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9"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1" name="Picture 110"/>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2" name="Picture 111"/>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3" name="Rectangle 112"/>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3259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Group Share</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53103" y="1479922"/>
            <a:ext cx="870700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Members with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Admin</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can manage access to the group</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Access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is set</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to either View or Edit for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everyone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in the group (except Admins)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667599" y="2893128"/>
            <a:ext cx="3460751" cy="3697789"/>
          </a:xfrm>
          <a:prstGeom prst="rect">
            <a:avLst/>
          </a:prstGeom>
          <a:ln>
            <a:noFill/>
          </a:ln>
          <a:effectLst>
            <a:outerShdw blurRad="190500" algn="tl" rotWithShape="0">
              <a:srgbClr val="000000">
                <a:alpha val="70000"/>
              </a:srgbClr>
            </a:outerShdw>
          </a:effectLst>
        </p:spPr>
      </p:pic>
      <p:grpSp>
        <p:nvGrpSpPr>
          <p:cNvPr id="43" name="Group 42"/>
          <p:cNvGrpSpPr/>
          <p:nvPr/>
        </p:nvGrpSpPr>
        <p:grpSpPr>
          <a:xfrm>
            <a:off x="-2887" y="973"/>
            <a:ext cx="2849058" cy="6857027"/>
            <a:chOff x="2" y="487"/>
            <a:chExt cx="2849058" cy="6857027"/>
          </a:xfrm>
        </p:grpSpPr>
        <p:sp>
          <p:nvSpPr>
            <p:cNvPr id="5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1" name="Group 80"/>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3" name="Group 82"/>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TextBox 83"/>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5" name="Group 84"/>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5"/>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999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Connect to data from your files</a:t>
            </a:r>
          </a:p>
          <a:p>
            <a:pPr marL="168275"/>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906883" y="1184902"/>
            <a:ext cx="4527587" cy="5386090"/>
          </a:xfrm>
          <a:prstGeom prst="rect">
            <a:avLst/>
          </a:prstGeom>
        </p:spPr>
        <p:txBody>
          <a:bodyPr wrap="square">
            <a:spAutoFit/>
          </a:bodyPr>
          <a:lstStyle/>
          <a:p>
            <a:pPr marL="342900" lvl="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Import data into Power BI from files</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Microsoft Excel (</a:t>
            </a:r>
            <a:r>
              <a:rPr lang="en-US" sz="1600" dirty="0" err="1">
                <a:latin typeface="+mj-lt"/>
                <a:ea typeface="Calibri" panose="020F0502020204030204" pitchFamily="34" charset="0"/>
                <a:cs typeface="Times New Roman" panose="02020603050405020304" pitchFamily="18" charset="0"/>
              </a:rPr>
              <a:t>xlxs</a:t>
            </a:r>
            <a:r>
              <a:rPr lang="en-US" sz="1600" dirty="0">
                <a:latin typeface="+mj-lt"/>
                <a:ea typeface="Calibri" panose="020F0502020204030204" pitchFamily="34" charset="0"/>
                <a:cs typeface="Times New Roman" panose="02020603050405020304" pitchFamily="18" charset="0"/>
              </a:rPr>
              <a:t> or </a:t>
            </a:r>
            <a:r>
              <a:rPr lang="en-US" sz="1600" dirty="0" err="1">
                <a:latin typeface="+mj-lt"/>
                <a:ea typeface="Calibri" panose="020F0502020204030204" pitchFamily="34" charset="0"/>
                <a:cs typeface="Times New Roman" panose="02020603050405020304" pitchFamily="18" charset="0"/>
              </a:rPr>
              <a:t>xlsm</a:t>
            </a:r>
            <a:r>
              <a:rPr lang="en-US" sz="1600" dirty="0">
                <a:latin typeface="+mj-lt"/>
                <a:ea typeface="Calibri" panose="020F0502020204030204" pitchFamily="34" charset="0"/>
                <a:cs typeface="Times New Roman" panose="02020603050405020304" pitchFamily="18" charset="0"/>
              </a:rPr>
              <a:t>)</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Power BI Desktop (</a:t>
            </a:r>
            <a:r>
              <a:rPr lang="en-US" sz="1600" dirty="0" err="1">
                <a:latin typeface="+mj-lt"/>
                <a:ea typeface="Calibri" panose="020F0502020204030204" pitchFamily="34" charset="0"/>
                <a:cs typeface="Times New Roman" panose="02020603050405020304" pitchFamily="18" charset="0"/>
              </a:rPr>
              <a:t>pbix</a:t>
            </a:r>
            <a:r>
              <a:rPr lang="en-US" sz="1600" dirty="0">
                <a:latin typeface="+mj-lt"/>
                <a:ea typeface="Calibri" panose="020F0502020204030204" pitchFamily="34" charset="0"/>
                <a:cs typeface="Times New Roman" panose="02020603050405020304" pitchFamily="18" charset="0"/>
              </a:rPr>
              <a:t>)</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Comma Separated Value (csv)</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Files can be located on</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Local machine</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OneDrive Business or Personal</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SharePoint Team Sites</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Two ways to use Excel files</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Import into Power BI</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Connect (upload), manage and view in Power BI</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Any changes to a file in OneDrive or SharePoint are synced automatically (hourly)</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and reports from Power BI Desktop files</a:t>
            </a:r>
          </a:p>
        </p:txBody>
      </p:sp>
      <p:pic>
        <p:nvPicPr>
          <p:cNvPr id="49" name="Picture 48"/>
          <p:cNvPicPr>
            <a:picLocks noChangeAspect="1"/>
          </p:cNvPicPr>
          <p:nvPr/>
        </p:nvPicPr>
        <p:blipFill>
          <a:blip r:embed="rId5"/>
          <a:stretch>
            <a:fillRect/>
          </a:stretch>
        </p:blipFill>
        <p:spPr>
          <a:xfrm>
            <a:off x="7669906" y="1475232"/>
            <a:ext cx="4114800" cy="1040524"/>
          </a:xfrm>
          <a:prstGeom prst="rect">
            <a:avLst/>
          </a:prstGeom>
        </p:spPr>
      </p:pic>
    </p:spTree>
    <p:extLst>
      <p:ext uri="{BB962C8B-B14F-4D97-AF65-F5344CB8AC3E}">
        <p14:creationId xmlns:p14="http://schemas.microsoft.com/office/powerpoint/2010/main" val="422392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Organizational Content Packs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53103" y="1479922"/>
            <a:ext cx="870700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Distribute to a large audience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 set of dashboards, reports and datasets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Users can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subscribe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to the Pack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via the Get Data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experience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Access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to the content is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read-only</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but users can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customize by creating a copy</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of their own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Schedule refresh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is set by author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be used in conjunction with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Groups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be edited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after creation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421" y="3793524"/>
            <a:ext cx="4237087" cy="762066"/>
          </a:xfrm>
          <a:prstGeom prst="rect">
            <a:avLst/>
          </a:prstGeom>
          <a:ln>
            <a:noFill/>
          </a:ln>
          <a:effectLst>
            <a:outerShdw blurRad="190500" algn="tl" rotWithShape="0">
              <a:srgbClr val="000000">
                <a:alpha val="70000"/>
              </a:srgbClr>
            </a:outerShdw>
          </a:effectLst>
        </p:spPr>
      </p:pic>
      <p:grpSp>
        <p:nvGrpSpPr>
          <p:cNvPr id="42" name="Group 41"/>
          <p:cNvGrpSpPr/>
          <p:nvPr/>
        </p:nvGrpSpPr>
        <p:grpSpPr>
          <a:xfrm>
            <a:off x="-2887" y="973"/>
            <a:ext cx="2849058" cy="6857027"/>
            <a:chOff x="2" y="487"/>
            <a:chExt cx="2849058" cy="6857027"/>
          </a:xfrm>
        </p:grpSpPr>
        <p:sp>
          <p:nvSpPr>
            <p:cNvPr id="5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1" name="Group 80"/>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3" name="Group 82"/>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TextBox 83"/>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5" name="Group 84"/>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5"/>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1211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Organizational Content Packs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53103" y="1479922"/>
            <a:ext cx="870700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077943" y="2311769"/>
            <a:ext cx="1809750" cy="3086100"/>
          </a:xfrm>
          <a:prstGeom prst="rect">
            <a:avLst/>
          </a:prstGeom>
          <a:ln>
            <a:noFill/>
          </a:ln>
          <a:effectLst>
            <a:outerShdw blurRad="190500" algn="tl" rotWithShape="0">
              <a:srgbClr val="000000">
                <a:alpha val="70000"/>
              </a:srgbClr>
            </a:outerShdw>
          </a:effectLst>
        </p:spPr>
      </p:pic>
      <p:sp>
        <p:nvSpPr>
          <p:cNvPr id="42" name="Rectangle 41"/>
          <p:cNvSpPr/>
          <p:nvPr/>
        </p:nvSpPr>
        <p:spPr bwMode="auto">
          <a:xfrm flipH="1" flipV="1">
            <a:off x="4100719" y="3414112"/>
            <a:ext cx="1345924" cy="321243"/>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4"/>
          <a:stretch>
            <a:fillRect/>
          </a:stretch>
        </p:blipFill>
        <p:spPr>
          <a:xfrm>
            <a:off x="6829749" y="1005667"/>
            <a:ext cx="4853131" cy="5598098"/>
          </a:xfrm>
          <a:prstGeom prst="rect">
            <a:avLst/>
          </a:prstGeom>
          <a:ln>
            <a:noFill/>
          </a:ln>
          <a:effectLst>
            <a:outerShdw blurRad="190500" algn="tl" rotWithShape="0">
              <a:srgbClr val="000000">
                <a:alpha val="70000"/>
              </a:srgbClr>
            </a:outerShdw>
          </a:effectLst>
        </p:spPr>
      </p:pic>
      <p:grpSp>
        <p:nvGrpSpPr>
          <p:cNvPr id="51" name="Group 50"/>
          <p:cNvGrpSpPr/>
          <p:nvPr/>
        </p:nvGrpSpPr>
        <p:grpSpPr>
          <a:xfrm>
            <a:off x="-2887" y="973"/>
            <a:ext cx="2849058" cy="6857027"/>
            <a:chOff x="2" y="487"/>
            <a:chExt cx="2849058" cy="6857027"/>
          </a:xfrm>
        </p:grpSpPr>
        <p:sp>
          <p:nvSpPr>
            <p:cNvPr id="80"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2" name="Group 81"/>
            <p:cNvGrpSpPr/>
            <p:nvPr/>
          </p:nvGrpSpPr>
          <p:grpSpPr>
            <a:xfrm>
              <a:off x="219373" y="934583"/>
              <a:ext cx="433844" cy="433844"/>
              <a:chOff x="440005" y="997815"/>
              <a:chExt cx="296322" cy="296322"/>
            </a:xfrm>
          </p:grpSpPr>
          <p:sp>
            <p:nvSpPr>
              <p:cNvPr id="102"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332"/>
              <p:cNvGrpSpPr/>
              <p:nvPr/>
            </p:nvGrpSpPr>
            <p:grpSpPr>
              <a:xfrm>
                <a:off x="482167" y="1059311"/>
                <a:ext cx="211997" cy="173292"/>
                <a:chOff x="2123129" y="293070"/>
                <a:chExt cx="2472585" cy="2021178"/>
              </a:xfrm>
            </p:grpSpPr>
            <p:sp>
              <p:nvSpPr>
                <p:cNvPr id="104"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4" name="Group 83"/>
            <p:cNvGrpSpPr/>
            <p:nvPr/>
          </p:nvGrpSpPr>
          <p:grpSpPr>
            <a:xfrm>
              <a:off x="199649" y="2692629"/>
              <a:ext cx="433844" cy="433844"/>
              <a:chOff x="342620" y="2228265"/>
              <a:chExt cx="433844" cy="433844"/>
            </a:xfrm>
            <a:solidFill>
              <a:schemeClr val="bg1"/>
            </a:solidFill>
          </p:grpSpPr>
          <p:sp>
            <p:nvSpPr>
              <p:cNvPr id="100"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 name="TextBox 84"/>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6" name="Group 85"/>
            <p:cNvGrpSpPr/>
            <p:nvPr/>
          </p:nvGrpSpPr>
          <p:grpSpPr>
            <a:xfrm>
              <a:off x="219373" y="3621383"/>
              <a:ext cx="433844" cy="645668"/>
              <a:chOff x="280990" y="3358164"/>
              <a:chExt cx="433844" cy="645668"/>
            </a:xfrm>
          </p:grpSpPr>
          <p:sp>
            <p:nvSpPr>
              <p:cNvPr id="93"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379"/>
              <p:cNvGrpSpPr/>
              <p:nvPr/>
            </p:nvGrpSpPr>
            <p:grpSpPr>
              <a:xfrm>
                <a:off x="453702" y="3910852"/>
                <a:ext cx="175660" cy="92980"/>
                <a:chOff x="3895793" y="7466656"/>
                <a:chExt cx="785810" cy="415941"/>
              </a:xfrm>
              <a:solidFill>
                <a:srgbClr val="00BCF2"/>
              </a:solidFill>
            </p:grpSpPr>
            <p:sp>
              <p:nvSpPr>
                <p:cNvPr id="9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1"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2"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6" name="Picture 105"/>
          <p:cNvPicPr>
            <a:picLocks noChangeAspect="1"/>
          </p:cNvPicPr>
          <p:nvPr/>
        </p:nvPicPr>
        <p:blipFill rotWithShape="1">
          <a:blip r:embed="rId5"/>
          <a:srcRect l="6503" t="21287" r="74698" b="20220"/>
          <a:stretch/>
        </p:blipFill>
        <p:spPr>
          <a:xfrm>
            <a:off x="339111" y="1946110"/>
            <a:ext cx="228600" cy="231962"/>
          </a:xfrm>
          <a:prstGeom prst="rect">
            <a:avLst/>
          </a:prstGeom>
        </p:spPr>
      </p:pic>
      <p:pic>
        <p:nvPicPr>
          <p:cNvPr id="107" name="Picture 106"/>
          <p:cNvPicPr>
            <a:picLocks noChangeAspect="1"/>
          </p:cNvPicPr>
          <p:nvPr/>
        </p:nvPicPr>
        <p:blipFill>
          <a:blip r:embed="rId6"/>
          <a:stretch>
            <a:fillRect/>
          </a:stretch>
        </p:blipFill>
        <p:spPr>
          <a:xfrm>
            <a:off x="284769" y="3673076"/>
            <a:ext cx="311766" cy="303106"/>
          </a:xfrm>
          <a:prstGeom prst="rect">
            <a:avLst/>
          </a:prstGeom>
        </p:spPr>
      </p:pic>
      <p:sp>
        <p:nvSpPr>
          <p:cNvPr id="108"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9"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1"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3" name="Picture 112"/>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4" name="Picture 113"/>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5" name="Rectangle 114"/>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2725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Public Share</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53103" y="1479922"/>
            <a:ext cx="870700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Embed interactive visualizations online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such as blog posts, websites or social media</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Visuals can be edited, updated, refreshed or un-shared after publishing</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Sharing starts on a report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833" y="3935884"/>
            <a:ext cx="3771429" cy="1933333"/>
          </a:xfrm>
          <a:prstGeom prst="rect">
            <a:avLst/>
          </a:prstGeom>
          <a:ln>
            <a:noFill/>
          </a:ln>
          <a:effectLst>
            <a:outerShdw blurRad="190500" algn="tl" rotWithShape="0">
              <a:srgbClr val="000000">
                <a:alpha val="70000"/>
              </a:srgbClr>
            </a:outerShdw>
          </a:effectLst>
        </p:spPr>
      </p:pic>
      <p:grpSp>
        <p:nvGrpSpPr>
          <p:cNvPr id="42" name="Group 41"/>
          <p:cNvGrpSpPr/>
          <p:nvPr/>
        </p:nvGrpSpPr>
        <p:grpSpPr>
          <a:xfrm>
            <a:off x="-2887" y="973"/>
            <a:ext cx="2849058" cy="6857027"/>
            <a:chOff x="2" y="487"/>
            <a:chExt cx="2849058" cy="6857027"/>
          </a:xfrm>
        </p:grpSpPr>
        <p:sp>
          <p:nvSpPr>
            <p:cNvPr id="5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1" name="Group 80"/>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3" name="Group 82"/>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TextBox 83"/>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5" name="Group 84"/>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5"/>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6353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Public Share</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53103" y="1479922"/>
            <a:ext cx="870700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 link and html code will be generated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530" y="2247498"/>
            <a:ext cx="5200000" cy="3685714"/>
          </a:xfrm>
          <a:prstGeom prst="rect">
            <a:avLst/>
          </a:prstGeom>
          <a:ln>
            <a:noFill/>
          </a:ln>
          <a:effectLst>
            <a:outerShdw blurRad="190500" algn="tl" rotWithShape="0">
              <a:srgbClr val="000000">
                <a:alpha val="70000"/>
              </a:srgbClr>
            </a:outerShdw>
          </a:effectLst>
        </p:spPr>
      </p:pic>
      <p:grpSp>
        <p:nvGrpSpPr>
          <p:cNvPr id="43" name="Group 42"/>
          <p:cNvGrpSpPr/>
          <p:nvPr/>
        </p:nvGrpSpPr>
        <p:grpSpPr>
          <a:xfrm>
            <a:off x="-2887" y="973"/>
            <a:ext cx="2849058" cy="6857027"/>
            <a:chOff x="2" y="487"/>
            <a:chExt cx="2849058" cy="6857027"/>
          </a:xfrm>
        </p:grpSpPr>
        <p:sp>
          <p:nvSpPr>
            <p:cNvPr id="5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1" name="Group 80"/>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3" name="Group 82"/>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TextBox 83"/>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5" name="Group 84"/>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5"/>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5630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Power BI Embbeded</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44994" y="1399436"/>
            <a:ext cx="9033488"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Is a new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Azure service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that allows the inclusion of Power BI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visualizations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inside of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custom desktop or mobile apps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(through iframe)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Users of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application</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don’t need to be Power BI users (pricing is per rendering)</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grpSp>
        <p:nvGrpSpPr>
          <p:cNvPr id="42" name="Group 41"/>
          <p:cNvGrpSpPr/>
          <p:nvPr/>
        </p:nvGrpSpPr>
        <p:grpSpPr>
          <a:xfrm>
            <a:off x="-2887" y="973"/>
            <a:ext cx="2849058" cy="6857027"/>
            <a:chOff x="2" y="487"/>
            <a:chExt cx="2849058" cy="6857027"/>
          </a:xfrm>
        </p:grpSpPr>
        <p:sp>
          <p:nvSpPr>
            <p:cNvPr id="5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1" name="Group 80"/>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3" name="Group 82"/>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TextBox 83"/>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5" name="Group 84"/>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4"/>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3301" y="3287408"/>
            <a:ext cx="6134458" cy="31622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3409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Sharing</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E-mail subscriptions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87" name="Text Placeholder 2"/>
          <p:cNvSpPr txBox="1">
            <a:spLocks/>
          </p:cNvSpPr>
          <p:nvPr/>
        </p:nvSpPr>
        <p:spPr>
          <a:xfrm>
            <a:off x="2944994" y="1399436"/>
            <a:ext cx="9033488"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With Power BI </a:t>
            </a:r>
            <a:r>
              <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e-mail subscriptions</a:t>
            </a: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 you can quickly subscribe to emails of the report pages that matter most. </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Once subscribed, Power BI will regularly </a:t>
            </a:r>
            <a:r>
              <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send screenshots </a:t>
            </a: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of that report page directly to your inbox whenever the </a:t>
            </a:r>
            <a:r>
              <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data changes</a:t>
            </a:r>
            <a:r>
              <a:rPr kumimoji="0" lang="en-US" sz="2000" b="0"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latin typeface="Segoe UI Light"/>
              <a:ea typeface="+mn-ea"/>
              <a:cs typeface="Times New Roman" panose="02020603050405020304" pitchFamily="18" charset="0"/>
            </a:endParaRPr>
          </a:p>
        </p:txBody>
      </p:sp>
      <p:grpSp>
        <p:nvGrpSpPr>
          <p:cNvPr id="42" name="Group 41"/>
          <p:cNvGrpSpPr/>
          <p:nvPr/>
        </p:nvGrpSpPr>
        <p:grpSpPr>
          <a:xfrm>
            <a:off x="-2887" y="973"/>
            <a:ext cx="2849058" cy="6857027"/>
            <a:chOff x="2" y="487"/>
            <a:chExt cx="2849058" cy="6857027"/>
          </a:xfrm>
        </p:grpSpPr>
        <p:sp>
          <p:nvSpPr>
            <p:cNvPr id="5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1" name="Group 80"/>
            <p:cNvGrpSpPr/>
            <p:nvPr/>
          </p:nvGrpSpPr>
          <p:grpSpPr>
            <a:xfrm>
              <a:off x="219373" y="934583"/>
              <a:ext cx="433844" cy="433844"/>
              <a:chOff x="440005" y="997815"/>
              <a:chExt cx="296322" cy="296322"/>
            </a:xfrm>
          </p:grpSpPr>
          <p:sp>
            <p:nvSpPr>
              <p:cNvPr id="10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332"/>
              <p:cNvGrpSpPr/>
              <p:nvPr/>
            </p:nvGrpSpPr>
            <p:grpSpPr>
              <a:xfrm>
                <a:off x="482167" y="1059311"/>
                <a:ext cx="211997" cy="173292"/>
                <a:chOff x="2123129" y="293070"/>
                <a:chExt cx="2472585" cy="2021178"/>
              </a:xfrm>
            </p:grpSpPr>
            <p:sp>
              <p:nvSpPr>
                <p:cNvPr id="10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3" name="Group 82"/>
            <p:cNvGrpSpPr/>
            <p:nvPr/>
          </p:nvGrpSpPr>
          <p:grpSpPr>
            <a:xfrm>
              <a:off x="199649" y="2692629"/>
              <a:ext cx="433844" cy="433844"/>
              <a:chOff x="342620" y="2228265"/>
              <a:chExt cx="433844" cy="433844"/>
            </a:xfrm>
            <a:solidFill>
              <a:schemeClr val="bg1"/>
            </a:solidFill>
          </p:grpSpPr>
          <p:sp>
            <p:nvSpPr>
              <p:cNvPr id="9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TextBox 83"/>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5" name="Group 84"/>
            <p:cNvGrpSpPr/>
            <p:nvPr/>
          </p:nvGrpSpPr>
          <p:grpSpPr>
            <a:xfrm>
              <a:off x="219373" y="3621383"/>
              <a:ext cx="433844" cy="645668"/>
              <a:chOff x="280990" y="3358164"/>
              <a:chExt cx="433844" cy="645668"/>
            </a:xfrm>
          </p:grpSpPr>
          <p:sp>
            <p:nvSpPr>
              <p:cNvPr id="9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379"/>
              <p:cNvGrpSpPr/>
              <p:nvPr/>
            </p:nvGrpSpPr>
            <p:grpSpPr>
              <a:xfrm>
                <a:off x="453702" y="3910852"/>
                <a:ext cx="175660" cy="92980"/>
                <a:chOff x="3895793" y="7466656"/>
                <a:chExt cx="785810" cy="415941"/>
              </a:xfrm>
              <a:solidFill>
                <a:srgbClr val="00BCF2"/>
              </a:solidFill>
            </p:grpSpPr>
            <p:sp>
              <p:nvSpPr>
                <p:cNvPr id="9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5" name="Picture 104"/>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06" name="Picture 105"/>
          <p:cNvPicPr>
            <a:picLocks noChangeAspect="1"/>
          </p:cNvPicPr>
          <p:nvPr/>
        </p:nvPicPr>
        <p:blipFill>
          <a:blip r:embed="rId4"/>
          <a:stretch>
            <a:fillRect/>
          </a:stretch>
        </p:blipFill>
        <p:spPr>
          <a:xfrm>
            <a:off x="284769" y="3673076"/>
            <a:ext cx="311766" cy="303106"/>
          </a:xfrm>
          <a:prstGeom prst="rect">
            <a:avLst/>
          </a:prstGeom>
        </p:spPr>
      </p:pic>
      <p:sp>
        <p:nvSpPr>
          <p:cNvPr id="10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1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2" name="Picture 111"/>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3" name="Picture 112"/>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4" name="Rectangle 113"/>
          <p:cNvSpPr/>
          <p:nvPr/>
        </p:nvSpPr>
        <p:spPr bwMode="auto">
          <a:xfrm>
            <a:off x="35912" y="5223435"/>
            <a:ext cx="2464420" cy="15649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95936" y="731575"/>
            <a:ext cx="2464420" cy="363575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F3F3F"/>
                </a:solidFill>
                <a:effectLst/>
                <a:uLnTx/>
                <a:uFillTx/>
                <a:latin typeface="Segoe UI"/>
                <a:ea typeface="+mn-ea"/>
              </a:rPr>
              <a:t>Microsoft Confidential</a:t>
            </a:r>
          </a:p>
        </p:txBody>
      </p:sp>
      <p:pic>
        <p:nvPicPr>
          <p:cNvPr id="44" name="Picture 2" descr="clip_image0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4467" y="2917079"/>
            <a:ext cx="55721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clip_image0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8497" y="3629403"/>
            <a:ext cx="2794406" cy="313350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lip_image00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0477" y="3512951"/>
            <a:ext cx="3867051" cy="327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48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a:t>Power BI Service:</a:t>
            </a:r>
            <a:br>
              <a:rPr lang="en-US" sz="7200"/>
            </a:br>
            <a:r>
              <a:rPr lang="en-US" sz="7200"/>
              <a:t>Mobile Reports</a:t>
            </a:r>
          </a:p>
        </p:txBody>
      </p:sp>
    </p:spTree>
    <p:extLst>
      <p:ext uri="{BB962C8B-B14F-4D97-AF65-F5344CB8AC3E}">
        <p14:creationId xmlns:p14="http://schemas.microsoft.com/office/powerpoint/2010/main" val="99446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a:spLocks/>
          </p:cNvSpPr>
          <p:nvPr/>
        </p:nvSpPr>
        <p:spPr>
          <a:xfrm>
            <a:off x="2953103" y="1479922"/>
            <a:ext cx="8914339"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mn-cs"/>
              </a:rPr>
              <a:t>Apps are available for </a:t>
            </a:r>
            <a:r>
              <a:rPr kumimoji="0" lang="en-US" sz="2000" b="1" i="0" u="none" strike="noStrike" kern="1200" cap="none" spc="0" normalizeH="0" baseline="0" noProof="0">
                <a:ln>
                  <a:noFill/>
                </a:ln>
                <a:solidFill>
                  <a:prstClr val="black"/>
                </a:solidFill>
                <a:effectLst/>
                <a:uLnTx/>
                <a:uFillTx/>
                <a:latin typeface="Segoe UI Light"/>
                <a:ea typeface="+mn-ea"/>
                <a:cs typeface="+mn-cs"/>
              </a:rPr>
              <a:t>iPad</a:t>
            </a:r>
            <a:r>
              <a:rPr kumimoji="0" lang="en-US" sz="2000" b="0" i="0" u="none" strike="noStrike" kern="1200" cap="none" spc="0" normalizeH="0" baseline="0" noProof="0">
                <a:ln>
                  <a:noFill/>
                </a:ln>
                <a:solidFill>
                  <a:prstClr val="black"/>
                </a:solidFill>
                <a:effectLst/>
                <a:uLnTx/>
                <a:uFillTx/>
                <a:latin typeface="Segoe UI Light"/>
                <a:ea typeface="+mn-ea"/>
                <a:cs typeface="+mn-cs"/>
              </a:rPr>
              <a:t>, </a:t>
            </a:r>
            <a:r>
              <a:rPr kumimoji="0" lang="en-US" sz="2000" b="1" i="0" u="none" strike="noStrike" kern="1200" cap="none" spc="0" normalizeH="0" baseline="0" noProof="0">
                <a:ln>
                  <a:noFill/>
                </a:ln>
                <a:solidFill>
                  <a:prstClr val="black"/>
                </a:solidFill>
                <a:effectLst/>
                <a:uLnTx/>
                <a:uFillTx/>
                <a:latin typeface="Segoe UI Light"/>
                <a:ea typeface="+mn-ea"/>
                <a:cs typeface="+mn-cs"/>
              </a:rPr>
              <a:t>iPhone</a:t>
            </a:r>
            <a:r>
              <a:rPr kumimoji="0" lang="en-US" sz="2000" b="0" i="0" u="none" strike="noStrike" kern="1200" cap="none" spc="0" normalizeH="0" baseline="0" noProof="0">
                <a:ln>
                  <a:noFill/>
                </a:ln>
                <a:solidFill>
                  <a:prstClr val="black"/>
                </a:solidFill>
                <a:effectLst/>
                <a:uLnTx/>
                <a:uFillTx/>
                <a:latin typeface="Segoe UI Light"/>
                <a:ea typeface="+mn-ea"/>
                <a:cs typeface="+mn-cs"/>
              </a:rPr>
              <a:t>, </a:t>
            </a:r>
            <a:r>
              <a:rPr kumimoji="0" lang="en-US" sz="2000" b="1" i="0" u="none" strike="noStrike" kern="1200" cap="none" spc="0" normalizeH="0" baseline="0" noProof="0">
                <a:ln>
                  <a:noFill/>
                </a:ln>
                <a:solidFill>
                  <a:prstClr val="black"/>
                </a:solidFill>
                <a:effectLst/>
                <a:uLnTx/>
                <a:uFillTx/>
                <a:latin typeface="Segoe UI Light"/>
                <a:ea typeface="+mn-ea"/>
                <a:cs typeface="+mn-cs"/>
              </a:rPr>
              <a:t>Apple</a:t>
            </a:r>
            <a:r>
              <a:rPr kumimoji="0" lang="en-US" sz="2000" b="0" i="0" u="none" strike="noStrike" kern="1200" cap="none" spc="0" normalizeH="0" baseline="0" noProof="0">
                <a:ln>
                  <a:noFill/>
                </a:ln>
                <a:solidFill>
                  <a:prstClr val="black"/>
                </a:solidFill>
                <a:effectLst/>
                <a:uLnTx/>
                <a:uFillTx/>
                <a:latin typeface="Segoe UI Light"/>
                <a:ea typeface="+mn-ea"/>
                <a:cs typeface="+mn-cs"/>
              </a:rPr>
              <a:t> </a:t>
            </a:r>
            <a:r>
              <a:rPr kumimoji="0" lang="en-US" sz="2000" b="1" i="0" u="none" strike="noStrike" kern="1200" cap="none" spc="0" normalizeH="0" baseline="0" noProof="0">
                <a:ln>
                  <a:noFill/>
                </a:ln>
                <a:solidFill>
                  <a:prstClr val="black"/>
                </a:solidFill>
                <a:effectLst/>
                <a:uLnTx/>
                <a:uFillTx/>
                <a:latin typeface="Segoe UI Light"/>
                <a:ea typeface="+mn-ea"/>
                <a:cs typeface="+mn-cs"/>
              </a:rPr>
              <a:t>Watch</a:t>
            </a:r>
            <a:r>
              <a:rPr kumimoji="0" lang="en-US" sz="2000" b="0" i="0" u="none" strike="noStrike" kern="1200" cap="none" spc="0" normalizeH="0" baseline="0" noProof="0">
                <a:ln>
                  <a:noFill/>
                </a:ln>
                <a:solidFill>
                  <a:prstClr val="black"/>
                </a:solidFill>
                <a:effectLst/>
                <a:uLnTx/>
                <a:uFillTx/>
                <a:latin typeface="Segoe UI Light"/>
                <a:ea typeface="+mn-ea"/>
                <a:cs typeface="+mn-cs"/>
              </a:rPr>
              <a:t>, </a:t>
            </a:r>
            <a:r>
              <a:rPr kumimoji="0" lang="en-US" sz="2000" b="1" i="0" u="none" strike="noStrike" kern="1200" cap="none" spc="0" normalizeH="0" baseline="0" noProof="0">
                <a:ln>
                  <a:noFill/>
                </a:ln>
                <a:solidFill>
                  <a:prstClr val="black"/>
                </a:solidFill>
                <a:effectLst/>
                <a:uLnTx/>
                <a:uFillTx/>
                <a:latin typeface="Segoe UI Light"/>
                <a:ea typeface="+mn-ea"/>
                <a:cs typeface="+mn-cs"/>
              </a:rPr>
              <a:t>Android</a:t>
            </a:r>
            <a:r>
              <a:rPr kumimoji="0" lang="en-US" sz="2000" b="0" i="0" u="none" strike="noStrike" kern="1200" cap="none" spc="0" normalizeH="0" baseline="0" noProof="0">
                <a:ln>
                  <a:noFill/>
                </a:ln>
                <a:solidFill>
                  <a:prstClr val="black"/>
                </a:solidFill>
                <a:effectLst/>
                <a:uLnTx/>
                <a:uFillTx/>
                <a:latin typeface="Segoe UI Light"/>
                <a:ea typeface="+mn-ea"/>
                <a:cs typeface="+mn-cs"/>
              </a:rPr>
              <a:t> and </a:t>
            </a:r>
            <a:r>
              <a:rPr kumimoji="0" lang="en-US" sz="2000" b="1" i="0" u="none" strike="noStrike" kern="1200" cap="none" spc="0" normalizeH="0" baseline="0" noProof="0">
                <a:ln>
                  <a:noFill/>
                </a:ln>
                <a:solidFill>
                  <a:prstClr val="black"/>
                </a:solidFill>
                <a:effectLst/>
                <a:uLnTx/>
                <a:uFillTx/>
                <a:latin typeface="Segoe UI Light"/>
                <a:ea typeface="+mn-ea"/>
                <a:cs typeface="+mn-cs"/>
              </a:rPr>
              <a:t>Windows</a:t>
            </a:r>
            <a:r>
              <a:rPr kumimoji="0" lang="en-US" sz="2000" b="0" i="0" u="none" strike="noStrike" kern="1200" cap="none" spc="0" normalizeH="0" baseline="0" noProof="0">
                <a:ln>
                  <a:noFill/>
                </a:ln>
                <a:solidFill>
                  <a:prstClr val="black"/>
                </a:solidFill>
                <a:effectLst/>
                <a:uLnTx/>
                <a:uFillTx/>
                <a:latin typeface="Segoe UI Light"/>
                <a:ea typeface="+mn-ea"/>
                <a:cs typeface="+mn-cs"/>
              </a:rPr>
              <a:t> Devices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mn-cs"/>
              </a:rPr>
              <a:t>Features may vary across platforms </a:t>
            </a:r>
            <a:r>
              <a:rPr kumimoji="0" lang="en-US" sz="2000" b="0" i="0" u="none" strike="noStrike" kern="1200" cap="none" spc="0" normalizeH="0" baseline="0" noProof="0">
                <a:ln>
                  <a:noFill/>
                </a:ln>
                <a:solidFill>
                  <a:prstClr val="black"/>
                </a:solidFill>
                <a:effectLst/>
                <a:uLnTx/>
                <a:uFillTx/>
                <a:latin typeface="Segoe UI Light"/>
                <a:ea typeface="+mn-ea"/>
                <a:cs typeface="+mn-cs"/>
              </a:rPr>
              <a:t>but tend to be the same in the future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mn-cs"/>
              </a:rPr>
              <a:t>The mobile apps can also to be used with </a:t>
            </a:r>
            <a:r>
              <a:rPr kumimoji="0" lang="en-US" sz="2000" b="1" i="0" u="none" strike="noStrike" kern="1200" cap="none" spc="0" normalizeH="0" baseline="0" noProof="0">
                <a:ln>
                  <a:noFill/>
                </a:ln>
                <a:solidFill>
                  <a:prstClr val="black"/>
                </a:solidFill>
                <a:effectLst/>
                <a:uLnTx/>
                <a:uFillTx/>
                <a:latin typeface="Segoe UI Light"/>
                <a:ea typeface="+mn-ea"/>
                <a:cs typeface="+mn-cs"/>
              </a:rPr>
              <a:t>SQL Server 2016 Mobile Reports and KPIs </a:t>
            </a:r>
            <a:r>
              <a:rPr kumimoji="0" lang="en-US" sz="2000" b="0" i="0" u="none" strike="noStrike" kern="1200" cap="none" spc="0" normalizeH="0" baseline="0" noProof="0">
                <a:ln>
                  <a:noFill/>
                </a:ln>
                <a:solidFill>
                  <a:prstClr val="black"/>
                </a:solidFill>
                <a:effectLst/>
                <a:uLnTx/>
                <a:uFillTx/>
                <a:latin typeface="Segoe UI Light"/>
                <a:ea typeface="+mn-ea"/>
                <a:cs typeface="+mn-cs"/>
              </a:rPr>
              <a:t>and require no Power BI licensing</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Mobile Reports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Mobile Apps – Platforms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1316" y="2532489"/>
            <a:ext cx="4578920" cy="196370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0610" y="2247498"/>
            <a:ext cx="1617744" cy="2413059"/>
          </a:xfrm>
          <a:prstGeom prst="rect">
            <a:avLst/>
          </a:prstGeom>
        </p:spPr>
      </p:pic>
      <p:grpSp>
        <p:nvGrpSpPr>
          <p:cNvPr id="89" name="Group 88"/>
          <p:cNvGrpSpPr/>
          <p:nvPr/>
        </p:nvGrpSpPr>
        <p:grpSpPr>
          <a:xfrm>
            <a:off x="-2887" y="973"/>
            <a:ext cx="2849058" cy="6857027"/>
            <a:chOff x="2" y="487"/>
            <a:chExt cx="2849058" cy="6857027"/>
          </a:xfrm>
        </p:grpSpPr>
        <p:sp>
          <p:nvSpPr>
            <p:cNvPr id="90"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92" name="Group 91"/>
            <p:cNvGrpSpPr/>
            <p:nvPr/>
          </p:nvGrpSpPr>
          <p:grpSpPr>
            <a:xfrm>
              <a:off x="219373" y="934583"/>
              <a:ext cx="433844" cy="433844"/>
              <a:chOff x="440005" y="997815"/>
              <a:chExt cx="296322" cy="296322"/>
            </a:xfrm>
          </p:grpSpPr>
          <p:sp>
            <p:nvSpPr>
              <p:cNvPr id="111"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332"/>
              <p:cNvGrpSpPr/>
              <p:nvPr/>
            </p:nvGrpSpPr>
            <p:grpSpPr>
              <a:xfrm>
                <a:off x="482167" y="1059311"/>
                <a:ext cx="211997" cy="173292"/>
                <a:chOff x="2123129" y="293070"/>
                <a:chExt cx="2472585" cy="2021178"/>
              </a:xfrm>
            </p:grpSpPr>
            <p:sp>
              <p:nvSpPr>
                <p:cNvPr id="113"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3"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94" name="Group 93"/>
            <p:cNvGrpSpPr/>
            <p:nvPr/>
          </p:nvGrpSpPr>
          <p:grpSpPr>
            <a:xfrm>
              <a:off x="199649" y="2692629"/>
              <a:ext cx="433844" cy="433844"/>
              <a:chOff x="342620" y="2228265"/>
              <a:chExt cx="433844" cy="433844"/>
            </a:xfrm>
            <a:solidFill>
              <a:schemeClr val="bg1"/>
            </a:solidFill>
          </p:grpSpPr>
          <p:sp>
            <p:nvSpPr>
              <p:cNvPr id="109"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5" name="TextBox 94"/>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96" name="Group 95"/>
            <p:cNvGrpSpPr/>
            <p:nvPr/>
          </p:nvGrpSpPr>
          <p:grpSpPr>
            <a:xfrm>
              <a:off x="219373" y="3621383"/>
              <a:ext cx="433844" cy="645668"/>
              <a:chOff x="280990" y="3358164"/>
              <a:chExt cx="433844" cy="645668"/>
            </a:xfrm>
          </p:grpSpPr>
          <p:sp>
            <p:nvSpPr>
              <p:cNvPr id="102"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379"/>
              <p:cNvGrpSpPr/>
              <p:nvPr/>
            </p:nvGrpSpPr>
            <p:grpSpPr>
              <a:xfrm>
                <a:off x="453702" y="3910852"/>
                <a:ext cx="175660" cy="92980"/>
                <a:chOff x="3895793" y="7466656"/>
                <a:chExt cx="785810" cy="415941"/>
              </a:xfrm>
              <a:solidFill>
                <a:srgbClr val="00BCF2"/>
              </a:solidFill>
            </p:grpSpPr>
            <p:sp>
              <p:nvSpPr>
                <p:cNvPr id="10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7"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98"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0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101"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5" name="Picture 114"/>
          <p:cNvPicPr>
            <a:picLocks noChangeAspect="1"/>
          </p:cNvPicPr>
          <p:nvPr/>
        </p:nvPicPr>
        <p:blipFill rotWithShape="1">
          <a:blip r:embed="rId5"/>
          <a:srcRect l="6503" t="21287" r="74698" b="20220"/>
          <a:stretch/>
        </p:blipFill>
        <p:spPr>
          <a:xfrm>
            <a:off x="339111" y="1946110"/>
            <a:ext cx="228600" cy="231962"/>
          </a:xfrm>
          <a:prstGeom prst="rect">
            <a:avLst/>
          </a:prstGeom>
        </p:spPr>
      </p:pic>
      <p:pic>
        <p:nvPicPr>
          <p:cNvPr id="116" name="Picture 115"/>
          <p:cNvPicPr>
            <a:picLocks noChangeAspect="1"/>
          </p:cNvPicPr>
          <p:nvPr/>
        </p:nvPicPr>
        <p:blipFill>
          <a:blip r:embed="rId6"/>
          <a:stretch>
            <a:fillRect/>
          </a:stretch>
        </p:blipFill>
        <p:spPr>
          <a:xfrm>
            <a:off x="284769" y="3673076"/>
            <a:ext cx="311766" cy="303106"/>
          </a:xfrm>
          <a:prstGeom prst="rect">
            <a:avLst/>
          </a:prstGeom>
        </p:spPr>
      </p:pic>
      <p:sp>
        <p:nvSpPr>
          <p:cNvPr id="117"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18"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9" name="Picture 1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20"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22" name="Picture 121"/>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23" name="Picture 122"/>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25" name="Rectangle 124"/>
          <p:cNvSpPr/>
          <p:nvPr/>
        </p:nvSpPr>
        <p:spPr bwMode="auto">
          <a:xfrm>
            <a:off x="95936" y="731574"/>
            <a:ext cx="2464420" cy="525653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656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a:spLocks/>
          </p:cNvSpPr>
          <p:nvPr/>
        </p:nvSpPr>
        <p:spPr>
          <a:xfrm>
            <a:off x="2728052" y="1247229"/>
            <a:ext cx="6833514"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mn-cs"/>
              </a:rPr>
              <a:t>Interact</a:t>
            </a:r>
            <a:r>
              <a:rPr kumimoji="0" lang="en-US" sz="2000" b="0" i="0" u="none" strike="noStrike" kern="1200" cap="none" spc="0" normalizeH="0" baseline="0" noProof="0">
                <a:ln>
                  <a:noFill/>
                </a:ln>
                <a:solidFill>
                  <a:prstClr val="black"/>
                </a:solidFill>
                <a:effectLst/>
                <a:uLnTx/>
                <a:uFillTx/>
                <a:latin typeface="Segoe UI Light"/>
                <a:ea typeface="+mn-ea"/>
                <a:cs typeface="+mn-cs"/>
              </a:rPr>
              <a:t> with dashboards in </a:t>
            </a:r>
            <a:r>
              <a:rPr kumimoji="0" lang="en-US" sz="2000" b="1" i="0" u="none" strike="noStrike" kern="1200" cap="none" spc="0" normalizeH="0" baseline="0" noProof="0">
                <a:ln>
                  <a:noFill/>
                </a:ln>
                <a:solidFill>
                  <a:prstClr val="black"/>
                </a:solidFill>
                <a:effectLst/>
                <a:uLnTx/>
                <a:uFillTx/>
                <a:latin typeface="Segoe UI Light"/>
                <a:ea typeface="+mn-ea"/>
                <a:cs typeface="+mn-cs"/>
              </a:rPr>
              <a:t>your workspace </a:t>
            </a:r>
            <a:r>
              <a:rPr kumimoji="0" lang="en-US" sz="2000" b="0" i="0" u="none" strike="noStrike" kern="1200" cap="none" spc="0" normalizeH="0" baseline="0" noProof="0">
                <a:ln>
                  <a:noFill/>
                </a:ln>
                <a:solidFill>
                  <a:prstClr val="black"/>
                </a:solidFill>
                <a:effectLst/>
                <a:uLnTx/>
                <a:uFillTx/>
                <a:latin typeface="Segoe UI Light"/>
                <a:ea typeface="+mn-ea"/>
                <a:cs typeface="+mn-cs"/>
              </a:rPr>
              <a:t>or </a:t>
            </a:r>
            <a:r>
              <a:rPr kumimoji="0" lang="en-US" sz="2000" b="1" i="0" u="none" strike="noStrike" kern="1200" cap="none" spc="0" normalizeH="0" baseline="0" noProof="0">
                <a:ln>
                  <a:noFill/>
                </a:ln>
                <a:solidFill>
                  <a:prstClr val="black"/>
                </a:solidFill>
                <a:effectLst/>
                <a:uLnTx/>
                <a:uFillTx/>
                <a:latin typeface="Segoe UI Light"/>
                <a:ea typeface="+mn-ea"/>
                <a:cs typeface="+mn-cs"/>
              </a:rPr>
              <a:t>groups</a:t>
            </a:r>
            <a:r>
              <a:rPr kumimoji="0" lang="en-US" sz="2000" b="0" i="0" u="none" strike="noStrike" kern="1200" cap="none" spc="0" normalizeH="0" baseline="0" noProof="0">
                <a:ln>
                  <a:noFill/>
                </a:ln>
                <a:solidFill>
                  <a:prstClr val="black"/>
                </a:solidFill>
                <a:effectLst/>
                <a:uLnTx/>
                <a:uFillTx/>
                <a:latin typeface="Segoe UI Light"/>
                <a:ea typeface="+mn-ea"/>
                <a:cs typeface="+mn-cs"/>
              </a:rPr>
              <a: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mn-cs"/>
              </a:rPr>
              <a:t>When the dashboard is open it displays a series of tiles and </a:t>
            </a:r>
            <a:r>
              <a:rPr kumimoji="0" lang="en-US" sz="2000" b="1" i="0" u="none" strike="noStrike" kern="1200" cap="none" spc="0" normalizeH="0" baseline="0" noProof="0">
                <a:ln>
                  <a:noFill/>
                </a:ln>
                <a:solidFill>
                  <a:prstClr val="black"/>
                </a:solidFill>
                <a:effectLst/>
                <a:uLnTx/>
                <a:uFillTx/>
                <a:latin typeface="Segoe UI Light"/>
                <a:ea typeface="+mn-ea"/>
                <a:cs typeface="+mn-cs"/>
              </a:rPr>
              <a:t>supports real-time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Flip it</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to display the entire dashboard and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pinch</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to zoom</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Mobile Reports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704712"/>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Mobile Apps – Dashboards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685" y="1614750"/>
            <a:ext cx="2304762" cy="2285714"/>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295" y="3517127"/>
            <a:ext cx="3300113" cy="312479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1193" y="3707296"/>
            <a:ext cx="1613043" cy="2867632"/>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r="2716"/>
          <a:stretch/>
        </p:blipFill>
        <p:spPr>
          <a:xfrm>
            <a:off x="6579197" y="4996579"/>
            <a:ext cx="2256690" cy="1304830"/>
          </a:xfrm>
          <a:prstGeom prst="rect">
            <a:avLst/>
          </a:prstGeom>
        </p:spPr>
      </p:pic>
      <p:grpSp>
        <p:nvGrpSpPr>
          <p:cNvPr id="51" name="Group 50"/>
          <p:cNvGrpSpPr/>
          <p:nvPr/>
        </p:nvGrpSpPr>
        <p:grpSpPr>
          <a:xfrm>
            <a:off x="-2887" y="973"/>
            <a:ext cx="2849058" cy="6857027"/>
            <a:chOff x="2" y="487"/>
            <a:chExt cx="2849058" cy="6857027"/>
          </a:xfrm>
        </p:grpSpPr>
        <p:sp>
          <p:nvSpPr>
            <p:cNvPr id="77"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0" name="Group 79"/>
            <p:cNvGrpSpPr/>
            <p:nvPr/>
          </p:nvGrpSpPr>
          <p:grpSpPr>
            <a:xfrm>
              <a:off x="219373" y="934583"/>
              <a:ext cx="433844" cy="433844"/>
              <a:chOff x="440005" y="997815"/>
              <a:chExt cx="296322" cy="296322"/>
            </a:xfrm>
          </p:grpSpPr>
          <p:sp>
            <p:nvSpPr>
              <p:cNvPr id="100"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32"/>
              <p:cNvGrpSpPr/>
              <p:nvPr/>
            </p:nvGrpSpPr>
            <p:grpSpPr>
              <a:xfrm>
                <a:off x="482167" y="1059311"/>
                <a:ext cx="211997" cy="173292"/>
                <a:chOff x="2123129" y="293070"/>
                <a:chExt cx="2472585" cy="2021178"/>
              </a:xfrm>
            </p:grpSpPr>
            <p:sp>
              <p:nvSpPr>
                <p:cNvPr id="102"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1"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2" name="Group 81"/>
            <p:cNvGrpSpPr/>
            <p:nvPr/>
          </p:nvGrpSpPr>
          <p:grpSpPr>
            <a:xfrm>
              <a:off x="199649" y="2692629"/>
              <a:ext cx="433844" cy="433844"/>
              <a:chOff x="342620" y="2228265"/>
              <a:chExt cx="433844" cy="433844"/>
            </a:xfrm>
            <a:solidFill>
              <a:schemeClr val="bg1"/>
            </a:solidFill>
          </p:grpSpPr>
          <p:sp>
            <p:nvSpPr>
              <p:cNvPr id="98"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TextBox 82"/>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4" name="Group 83"/>
            <p:cNvGrpSpPr/>
            <p:nvPr/>
          </p:nvGrpSpPr>
          <p:grpSpPr>
            <a:xfrm>
              <a:off x="219373" y="3621383"/>
              <a:ext cx="433844" cy="645668"/>
              <a:chOff x="280990" y="3358164"/>
              <a:chExt cx="433844" cy="645668"/>
            </a:xfrm>
          </p:grpSpPr>
          <p:sp>
            <p:nvSpPr>
              <p:cNvPr id="91"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379"/>
              <p:cNvGrpSpPr/>
              <p:nvPr/>
            </p:nvGrpSpPr>
            <p:grpSpPr>
              <a:xfrm>
                <a:off x="453702" y="3910852"/>
                <a:ext cx="175660" cy="92980"/>
                <a:chOff x="3895793" y="7466656"/>
                <a:chExt cx="785810" cy="415941"/>
              </a:xfrm>
              <a:solidFill>
                <a:srgbClr val="00BCF2"/>
              </a:solidFill>
            </p:grpSpPr>
            <p:sp>
              <p:nvSpPr>
                <p:cNvPr id="93"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5"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6"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9"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90"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4" name="Picture 103"/>
          <p:cNvPicPr>
            <a:picLocks noChangeAspect="1"/>
          </p:cNvPicPr>
          <p:nvPr/>
        </p:nvPicPr>
        <p:blipFill rotWithShape="1">
          <a:blip r:embed="rId7"/>
          <a:srcRect l="6503" t="21287" r="74698" b="20220"/>
          <a:stretch/>
        </p:blipFill>
        <p:spPr>
          <a:xfrm>
            <a:off x="339111" y="1946110"/>
            <a:ext cx="228600" cy="231962"/>
          </a:xfrm>
          <a:prstGeom prst="rect">
            <a:avLst/>
          </a:prstGeom>
        </p:spPr>
      </p:pic>
      <p:pic>
        <p:nvPicPr>
          <p:cNvPr id="105" name="Picture 104"/>
          <p:cNvPicPr>
            <a:picLocks noChangeAspect="1"/>
          </p:cNvPicPr>
          <p:nvPr/>
        </p:nvPicPr>
        <p:blipFill>
          <a:blip r:embed="rId8"/>
          <a:stretch>
            <a:fillRect/>
          </a:stretch>
        </p:blipFill>
        <p:spPr>
          <a:xfrm>
            <a:off x="284769" y="3673076"/>
            <a:ext cx="311766" cy="303106"/>
          </a:xfrm>
          <a:prstGeom prst="rect">
            <a:avLst/>
          </a:prstGeom>
        </p:spPr>
      </p:pic>
      <p:sp>
        <p:nvSpPr>
          <p:cNvPr id="106"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7"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9"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1" name="Picture 110"/>
          <p:cNvPicPr>
            <a:picLocks noChangeAspect="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2" name="Picture 111"/>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3" name="Rectangle 112"/>
          <p:cNvSpPr/>
          <p:nvPr/>
        </p:nvSpPr>
        <p:spPr bwMode="auto">
          <a:xfrm>
            <a:off x="95936" y="731574"/>
            <a:ext cx="2464420" cy="525653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3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BI Service:</a:t>
            </a:r>
            <a:br>
              <a:rPr lang="en-US"/>
            </a:br>
            <a:r>
              <a:rPr lang="en-US"/>
              <a:t>Keeping Data Current</a:t>
            </a:r>
          </a:p>
        </p:txBody>
      </p:sp>
    </p:spTree>
    <p:extLst>
      <p:ext uri="{BB962C8B-B14F-4D97-AF65-F5344CB8AC3E}">
        <p14:creationId xmlns:p14="http://schemas.microsoft.com/office/powerpoint/2010/main" val="310744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Keep your data where it is and connect securely</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906883" y="1144531"/>
            <a:ext cx="4183425" cy="4909036"/>
          </a:xfrm>
          <a:prstGeom prst="rect">
            <a:avLst/>
          </a:prstGeom>
        </p:spPr>
        <p:txBody>
          <a:bodyPr wrap="square" anchor="t">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a:rPr>
              <a:t>Faster time to insight with a hybrid BI solution </a:t>
            </a:r>
            <a:endParaRPr lang="en-US" sz="2000">
              <a:latin typeface="+mj-lt"/>
              <a:ea typeface="Calibri" panose="020F0502020204030204" pitchFamily="34" charset="0"/>
              <a:cs typeface="Times New Roman" panose="02020603050405020304" pitchFamily="18" charset="0"/>
            </a:endParaRP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a:rPr>
              <a:t>Cloud data sources </a:t>
            </a:r>
            <a:endParaRPr lang="en-US" sz="2000" dirty="0">
              <a:latin typeface="+mj-lt"/>
              <a:ea typeface="Calibri" panose="020F0502020204030204" pitchFamily="34" charset="0"/>
              <a:cs typeface="Times New Roman" panose="02020603050405020304" pitchFamily="18" charset="0"/>
            </a:endParaRP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SaaS sources </a:t>
            </a:r>
            <a:endParaRPr lang="en-US" sz="1600" dirty="0">
              <a:latin typeface="+mj-lt"/>
              <a:ea typeface="Calibri" panose="020F0502020204030204" pitchFamily="34" charset="0"/>
              <a:cs typeface="Times New Roman" panose="02020603050405020304" pitchFamily="18" charset="0"/>
            </a:endParaRP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Azure – SQL, DW, Blob, Table, HDInsight, Marketplace</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SharePoint, web sources</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OData (SAP HANA)</a:t>
            </a:r>
            <a:endParaRPr lang="en-US" dirty="0"/>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OneDrive</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a:rPr>
              <a:t>On-premise data sources</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SQL Server, Teradata, Oracle, DB2, MySQL, PostgreSQL, Sybase, SAP HANA, Access, Custom SQL, Custom ODBC Drivers</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SQL Server Analysis Services (tabular and multi-dimensional)</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Files/folder, SharePoint on-premises</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2816164" y="6553101"/>
            <a:ext cx="5504581" cy="27536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352466" y="6552805"/>
            <a:ext cx="3831442" cy="307167"/>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a:grpSpLocks noChangeAspect="1"/>
          </p:cNvGrpSpPr>
          <p:nvPr/>
        </p:nvGrpSpPr>
        <p:grpSpPr>
          <a:xfrm>
            <a:off x="6322580" y="1250993"/>
            <a:ext cx="5669289" cy="3855845"/>
            <a:chOff x="6071720" y="1159360"/>
            <a:chExt cx="6017236" cy="4060036"/>
          </a:xfrm>
        </p:grpSpPr>
        <p:sp>
          <p:nvSpPr>
            <p:cNvPr id="72" name="Oval 71"/>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grpSp>
          <p:nvGrpSpPr>
            <p:cNvPr id="75" name="Group 74"/>
            <p:cNvGrpSpPr>
              <a:grpSpLocks noChangeAspect="1"/>
            </p:cNvGrpSpPr>
            <p:nvPr/>
          </p:nvGrpSpPr>
          <p:grpSpPr>
            <a:xfrm>
              <a:off x="6071720" y="1159360"/>
              <a:ext cx="6017236" cy="4060036"/>
              <a:chOff x="4840804" y="372616"/>
              <a:chExt cx="8179730" cy="5520531"/>
            </a:xfrm>
          </p:grpSpPr>
          <p:cxnSp>
            <p:nvCxnSpPr>
              <p:cNvPr id="78" name="Straight Connector 77"/>
              <p:cNvCxnSpPr/>
              <p:nvPr/>
            </p:nvCxnSpPr>
            <p:spPr>
              <a:xfrm flipV="1">
                <a:off x="6238643" y="3874777"/>
                <a:ext cx="6332694" cy="2370"/>
              </a:xfrm>
              <a:prstGeom prst="line">
                <a:avLst/>
              </a:prstGeom>
              <a:noFill/>
              <a:ln w="15875" cap="flat" cmpd="sng" algn="ctr">
                <a:solidFill>
                  <a:srgbClr val="505050"/>
                </a:solidFill>
                <a:prstDash val="dash"/>
                <a:headEnd type="none"/>
                <a:tailEnd type="none"/>
              </a:ln>
              <a:effectLst/>
            </p:spPr>
          </p:cxnSp>
          <p:sp>
            <p:nvSpPr>
              <p:cNvPr id="79" name="TextBox 78"/>
              <p:cNvSpPr txBox="1"/>
              <p:nvPr/>
            </p:nvSpPr>
            <p:spPr>
              <a:xfrm>
                <a:off x="5933049" y="4844552"/>
                <a:ext cx="1796562" cy="845781"/>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0" name="Group 79"/>
              <p:cNvGrpSpPr/>
              <p:nvPr/>
            </p:nvGrpSpPr>
            <p:grpSpPr>
              <a:xfrm>
                <a:off x="10869544" y="4603185"/>
                <a:ext cx="1470144" cy="865250"/>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81" name="Freeform 80"/>
              <p:cNvSpPr>
                <a:spLocks/>
              </p:cNvSpPr>
              <p:nvPr/>
            </p:nvSpPr>
            <p:spPr bwMode="auto">
              <a:xfrm>
                <a:off x="6013890" y="5783312"/>
                <a:ext cx="6857026"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2" name="Freeform 81"/>
              <p:cNvSpPr>
                <a:spLocks noChangeAspect="1"/>
              </p:cNvSpPr>
              <p:nvPr/>
            </p:nvSpPr>
            <p:spPr bwMode="auto">
              <a:xfrm>
                <a:off x="9116346" y="372616"/>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83" name="Freeform 82"/>
              <p:cNvSpPr>
                <a:spLocks noChangeAspect="1"/>
              </p:cNvSpPr>
              <p:nvPr/>
            </p:nvSpPr>
            <p:spPr bwMode="auto">
              <a:xfrm>
                <a:off x="946591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84" name="Picture 8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620176" y="1332614"/>
                <a:ext cx="3034416" cy="1706858"/>
              </a:xfrm>
              <a:prstGeom prst="rect">
                <a:avLst/>
              </a:prstGeom>
              <a:ln>
                <a:noFill/>
              </a:ln>
              <a:effectLst>
                <a:outerShdw blurRad="50800" dist="38100" dir="2700000" algn="tl" rotWithShape="0">
                  <a:prstClr val="black">
                    <a:alpha val="40000"/>
                  </a:prstClr>
                </a:outerShdw>
              </a:effectLst>
            </p:spPr>
          </p:pic>
          <p:sp>
            <p:nvSpPr>
              <p:cNvPr id="85" name="TextBox 84"/>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86" name="Freeform 23"/>
              <p:cNvSpPr>
                <a:spLocks noEditPoints="1"/>
              </p:cNvSpPr>
              <p:nvPr/>
            </p:nvSpPr>
            <p:spPr bwMode="black">
              <a:xfrm>
                <a:off x="6498307" y="4183677"/>
                <a:ext cx="672448" cy="65776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0653" tIns="40326" rIns="80653" bIns="40326" numCol="1" anchor="t" anchorCtr="0" compatLnSpc="1">
                <a:prstTxWarp prst="textNoShape">
                  <a:avLst/>
                </a:prstTxWarp>
              </a:bodyPr>
              <a:lstStyle/>
              <a:p>
                <a:pPr defTabSz="913841">
                  <a:defRPr/>
                </a:pPr>
                <a:endParaRPr lang="en-US" sz="1567" kern="0">
                  <a:ln>
                    <a:solidFill>
                      <a:srgbClr val="FFFFFF">
                        <a:alpha val="0"/>
                      </a:srgbClr>
                    </a:solidFill>
                  </a:ln>
                  <a:solidFill>
                    <a:srgbClr val="000000"/>
                  </a:solidFill>
                </a:endParaRPr>
              </a:p>
            </p:txBody>
          </p:sp>
          <p:sp>
            <p:nvSpPr>
              <p:cNvPr id="87" name="Freeform 5"/>
              <p:cNvSpPr>
                <a:spLocks noEditPoints="1"/>
              </p:cNvSpPr>
              <p:nvPr/>
            </p:nvSpPr>
            <p:spPr bwMode="auto">
              <a:xfrm>
                <a:off x="8984817" y="4183675"/>
                <a:ext cx="599757" cy="64137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88" name="TextBox 87"/>
              <p:cNvSpPr txBox="1"/>
              <p:nvPr/>
            </p:nvSpPr>
            <p:spPr>
              <a:xfrm>
                <a:off x="11259438" y="3524499"/>
                <a:ext cx="1761096"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89" name="TextBox 88"/>
              <p:cNvSpPr txBox="1"/>
              <p:nvPr/>
            </p:nvSpPr>
            <p:spPr>
              <a:xfrm>
                <a:off x="11174803" y="4068400"/>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sp>
            <p:nvSpPr>
              <p:cNvPr id="90" name="TextBox 89"/>
              <p:cNvSpPr txBox="1"/>
              <p:nvPr/>
            </p:nvSpPr>
            <p:spPr>
              <a:xfrm>
                <a:off x="8629173" y="4851753"/>
                <a:ext cx="1350858" cy="845780"/>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1" name="Oval 90"/>
              <p:cNvSpPr/>
              <p:nvPr/>
            </p:nvSpPr>
            <p:spPr bwMode="auto">
              <a:xfrm>
                <a:off x="6634873" y="3694051"/>
                <a:ext cx="367203" cy="36720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6640787" y="3694051"/>
                <a:ext cx="387489" cy="38763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76" name="Oval 75"/>
            <p:cNvSpPr/>
            <p:nvPr/>
          </p:nvSpPr>
          <p:spPr bwMode="auto">
            <a:xfrm>
              <a:off x="9217728" y="3600020"/>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77" name="Freeform 5"/>
            <p:cNvSpPr>
              <a:spLocks noEditPoints="1"/>
            </p:cNvSpPr>
            <p:nvPr/>
          </p:nvSpPr>
          <p:spPr bwMode="auto">
            <a:xfrm>
              <a:off x="9199411" y="3607808"/>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97" name="Freeform 5"/>
          <p:cNvSpPr>
            <a:spLocks noChangeAspect="1" noEditPoints="1"/>
          </p:cNvSpPr>
          <p:nvPr/>
        </p:nvSpPr>
        <p:spPr bwMode="auto">
          <a:xfrm rot="16200000">
            <a:off x="9780536" y="2579163"/>
            <a:ext cx="274320"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98" name="TextBox 97"/>
          <p:cNvSpPr txBox="1"/>
          <p:nvPr/>
        </p:nvSpPr>
        <p:spPr>
          <a:xfrm>
            <a:off x="9961934" y="2187192"/>
            <a:ext cx="1618644" cy="84174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 Web, OneDrive	</a:t>
            </a:r>
          </a:p>
        </p:txBody>
      </p:sp>
      <p:sp>
        <p:nvSpPr>
          <p:cNvPr id="99" name="Freeform 5"/>
          <p:cNvSpPr>
            <a:spLocks noEditPoints="1"/>
          </p:cNvSpPr>
          <p:nvPr/>
        </p:nvSpPr>
        <p:spPr bwMode="auto">
          <a:xfrm>
            <a:off x="8383653" y="3931872"/>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00" name="TextBox 99"/>
          <p:cNvSpPr txBox="1"/>
          <p:nvPr/>
        </p:nvSpPr>
        <p:spPr>
          <a:xfrm>
            <a:off x="8137159" y="4398612"/>
            <a:ext cx="936265"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01" name="Oval 100"/>
          <p:cNvSpPr/>
          <p:nvPr/>
        </p:nvSpPr>
        <p:spPr bwMode="auto">
          <a:xfrm>
            <a:off x="8451506" y="358719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8452617" y="3564698"/>
            <a:ext cx="268564"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66" name="TextBox 65"/>
          <p:cNvSpPr txBox="1"/>
          <p:nvPr/>
        </p:nvSpPr>
        <p:spPr>
          <a:xfrm>
            <a:off x="7322721" y="1232093"/>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29999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p:cNvSpPr txBox="1">
            <a:spLocks/>
          </p:cNvSpPr>
          <p:nvPr/>
        </p:nvSpPr>
        <p:spPr>
          <a:xfrm>
            <a:off x="2846171" y="1340643"/>
            <a:ext cx="9031090"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When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dataset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is created in Power BI it might have several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sources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When you refresh data in Power BI, you’re updating data in the dataset with new data coming from data sources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Some data sources might be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live or self-updateable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Refresh Now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performs the operation immediately based on the definition of the data sources</a:t>
            </a: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Keeping Data Current</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Data Refresh</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4292597" y="2184703"/>
            <a:ext cx="5924550" cy="1485900"/>
          </a:xfrm>
          <a:prstGeom prst="rect">
            <a:avLst/>
          </a:prstGeom>
          <a:ln>
            <a:noFill/>
          </a:ln>
          <a:effectLst>
            <a:outerShdw blurRad="190500" algn="tl" rotWithShape="0">
              <a:srgbClr val="000000">
                <a:alpha val="70000"/>
              </a:srgbClr>
            </a:outerShdw>
          </a:effectLst>
        </p:spPr>
      </p:pic>
      <p:grpSp>
        <p:nvGrpSpPr>
          <p:cNvPr id="40" name="Group 39"/>
          <p:cNvGrpSpPr/>
          <p:nvPr/>
        </p:nvGrpSpPr>
        <p:grpSpPr>
          <a:xfrm>
            <a:off x="-2887" y="973"/>
            <a:ext cx="2849058" cy="6857027"/>
            <a:chOff x="2" y="487"/>
            <a:chExt cx="2849058" cy="6857027"/>
          </a:xfrm>
        </p:grpSpPr>
        <p:sp>
          <p:nvSpPr>
            <p:cNvPr id="42"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80" name="Group 79"/>
            <p:cNvGrpSpPr/>
            <p:nvPr/>
          </p:nvGrpSpPr>
          <p:grpSpPr>
            <a:xfrm>
              <a:off x="219373" y="934583"/>
              <a:ext cx="433844" cy="433844"/>
              <a:chOff x="440005" y="997815"/>
              <a:chExt cx="296322" cy="296322"/>
            </a:xfrm>
          </p:grpSpPr>
          <p:sp>
            <p:nvSpPr>
              <p:cNvPr id="99"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332"/>
              <p:cNvGrpSpPr/>
              <p:nvPr/>
            </p:nvGrpSpPr>
            <p:grpSpPr>
              <a:xfrm>
                <a:off x="482167" y="1059311"/>
                <a:ext cx="211997" cy="173292"/>
                <a:chOff x="2123129" y="293070"/>
                <a:chExt cx="2472585" cy="2021178"/>
              </a:xfrm>
            </p:grpSpPr>
            <p:sp>
              <p:nvSpPr>
                <p:cNvPr id="101"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1"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2" name="Group 81"/>
            <p:cNvGrpSpPr/>
            <p:nvPr/>
          </p:nvGrpSpPr>
          <p:grpSpPr>
            <a:xfrm>
              <a:off x="199649" y="2692629"/>
              <a:ext cx="433844" cy="433844"/>
              <a:chOff x="342620" y="2228265"/>
              <a:chExt cx="433844" cy="433844"/>
            </a:xfrm>
            <a:solidFill>
              <a:schemeClr val="bg1"/>
            </a:solidFill>
          </p:grpSpPr>
          <p:sp>
            <p:nvSpPr>
              <p:cNvPr id="97"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TextBox 82"/>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4" name="Group 83"/>
            <p:cNvGrpSpPr/>
            <p:nvPr/>
          </p:nvGrpSpPr>
          <p:grpSpPr>
            <a:xfrm>
              <a:off x="219373" y="3621383"/>
              <a:ext cx="433844" cy="645668"/>
              <a:chOff x="280990" y="3358164"/>
              <a:chExt cx="433844" cy="645668"/>
            </a:xfrm>
          </p:grpSpPr>
          <p:sp>
            <p:nvSpPr>
              <p:cNvPr id="90"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379"/>
              <p:cNvGrpSpPr/>
              <p:nvPr/>
            </p:nvGrpSpPr>
            <p:grpSpPr>
              <a:xfrm>
                <a:off x="453702" y="3910852"/>
                <a:ext cx="175660" cy="92980"/>
                <a:chOff x="3895793" y="7466656"/>
                <a:chExt cx="785810" cy="415941"/>
              </a:xfrm>
              <a:solidFill>
                <a:srgbClr val="00BCF2"/>
              </a:solidFill>
            </p:grpSpPr>
            <p:sp>
              <p:nvSpPr>
                <p:cNvPr id="92"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5"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6"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8"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89"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3" name="Picture 102"/>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4" name="Picture 103"/>
          <p:cNvPicPr>
            <a:picLocks noChangeAspect="1"/>
          </p:cNvPicPr>
          <p:nvPr/>
        </p:nvPicPr>
        <p:blipFill>
          <a:blip r:embed="rId5"/>
          <a:stretch>
            <a:fillRect/>
          </a:stretch>
        </p:blipFill>
        <p:spPr>
          <a:xfrm>
            <a:off x="284769" y="3673076"/>
            <a:ext cx="311766" cy="303106"/>
          </a:xfrm>
          <a:prstGeom prst="rect">
            <a:avLst/>
          </a:prstGeom>
        </p:spPr>
      </p:pic>
      <p:sp>
        <p:nvSpPr>
          <p:cNvPr id="105"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6"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8"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10" name="Picture 109"/>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1" name="Picture 110"/>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2" name="Rectangle 111"/>
          <p:cNvSpPr/>
          <p:nvPr/>
        </p:nvSpPr>
        <p:spPr bwMode="auto">
          <a:xfrm>
            <a:off x="35912" y="3374935"/>
            <a:ext cx="2464420" cy="341348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95936" y="731576"/>
            <a:ext cx="2464420" cy="180792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5353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US" sz="3200">
                <a:solidFill>
                  <a:schemeClr val="tx1"/>
                </a:solidFill>
              </a:rPr>
              <a:t>Embed, extend, and integrate with the Power BI Platform</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84255" y="1177268"/>
            <a:ext cx="5896704" cy="535531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Application developers can embed Power BI tiles and reports as an </a:t>
            </a:r>
            <a:r>
              <a:rPr lang="en-US" sz="2000" dirty="0" err="1">
                <a:latin typeface="+mj-lt"/>
                <a:ea typeface="Calibri" panose="020F0502020204030204" pitchFamily="34" charset="0"/>
                <a:cs typeface="Times New Roman" panose="02020603050405020304" pitchFamily="18" charset="0"/>
              </a:rPr>
              <a:t>IFrame</a:t>
            </a:r>
            <a:r>
              <a:rPr lang="en-US" sz="2000" dirty="0">
                <a:latin typeface="+mj-lt"/>
                <a:ea typeface="Calibri" panose="020F0502020204030204" pitchFamily="34" charset="0"/>
                <a:cs typeface="Times New Roman" panose="02020603050405020304" pitchFamily="18" charset="0"/>
              </a:rPr>
              <a:t> into an app, such as a mobile app or web app. </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Use the REST API to push data directly from your application into Power BI</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Programmatically access Power BI resources (datasets, tables, schemas)</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Secure access to Power BI service using Azure Active Directory and OAuth 2.0 authentication</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Create your own custom visuals from the published open source visuals and the provided framework</a:t>
            </a:r>
          </a:p>
          <a:p>
            <a:pPr>
              <a:spcBef>
                <a:spcPts val="600"/>
              </a:spcBef>
              <a:spcAft>
                <a:spcPts val="600"/>
              </a:spcAft>
            </a:pPr>
            <a:endParaRPr lang="en-US" sz="2000" dirty="0">
              <a:latin typeface="+mj-lt"/>
              <a:ea typeface="Calibri" panose="020F0502020204030204" pitchFamily="34" charset="0"/>
              <a:cs typeface="Times New Roman" panose="02020603050405020304" pitchFamily="18" charset="0"/>
            </a:endParaRPr>
          </a:p>
          <a:p>
            <a:pPr>
              <a:lnSpc>
                <a:spcPct val="150000"/>
              </a:lnSpc>
            </a:pPr>
            <a:endParaRPr lang="en-US" dirty="0">
              <a:latin typeface="+mj-lt"/>
              <a:ea typeface="Calibri" panose="020F0502020204030204" pitchFamily="34" charset="0"/>
              <a:cs typeface="Times New Roman" panose="02020603050405020304" pitchFamily="18" charset="0"/>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4558352"/>
            <a:ext cx="2816907" cy="2299648"/>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1" y="657643"/>
            <a:ext cx="2814282" cy="280241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6206787" y="2137348"/>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a:gradFill>
                  <a:gsLst>
                    <a:gs pos="16814">
                      <a:srgbClr val="FFFFFF"/>
                    </a:gs>
                    <a:gs pos="46000">
                      <a:srgbClr val="FFFFFF"/>
                    </a:gs>
                  </a:gsLst>
                  <a:lin ang="5400000" scaled="0"/>
                </a:gradFill>
              </a:rPr>
              <a:t>AAD User</a:t>
            </a:r>
          </a:p>
        </p:txBody>
      </p:sp>
      <p:sp>
        <p:nvSpPr>
          <p:cNvPr id="100" name="Rectangle 99"/>
          <p:cNvSpPr/>
          <p:nvPr/>
        </p:nvSpPr>
        <p:spPr bwMode="auto">
          <a:xfrm>
            <a:off x="5050171" y="5490170"/>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a:gradFill>
                  <a:gsLst>
                    <a:gs pos="16814">
                      <a:srgbClr val="FFFFFF"/>
                    </a:gs>
                    <a:gs pos="46000">
                      <a:srgbClr val="FFFFFF"/>
                    </a:gs>
                  </a:gsLst>
                  <a:lin ang="5400000" scaled="0"/>
                </a:gradFill>
              </a:rPr>
              <a:t>Anonymous</a:t>
            </a: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7695" y="1275967"/>
            <a:ext cx="2468880" cy="4334256"/>
          </a:xfrm>
          <a:prstGeom prst="rect">
            <a:avLst/>
          </a:prstGeom>
          <a:ln>
            <a:solidFill>
              <a:schemeClr val="bg2">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4063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Keep your data current</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70528" y="1153821"/>
            <a:ext cx="4017102" cy="2908489"/>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Access and refresh the data via</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Direct Query (Azure SQL, DW and Spark HDInsight)</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Import (with scheduled refresh)</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REST APIs to stream data</a:t>
            </a:r>
          </a:p>
          <a:p>
            <a:pPr lvl="1"/>
            <a:endParaRPr lang="en-US" sz="2000" dirty="0">
              <a:latin typeface="+mj-lt"/>
              <a:ea typeface="Calibri" panose="020F0502020204030204" pitchFamily="34" charset="0"/>
              <a:cs typeface="Times New Roman" panose="02020603050405020304" pitchFamily="18" charset="0"/>
            </a:endParaRP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Refresh on-premise data with</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Power BI Personal Gateway </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On-Premises Data Gateway</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5522328"/>
            <a:ext cx="2816907" cy="13356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1" y="657643"/>
            <a:ext cx="2785036" cy="387253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9666639" y="3571379"/>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cxnSp>
        <p:nvCxnSpPr>
          <p:cNvPr id="79" name="Straight Connector 78"/>
          <p:cNvCxnSpPr/>
          <p:nvPr/>
        </p:nvCxnSpPr>
        <p:spPr>
          <a:xfrm flipV="1">
            <a:off x="7460214" y="3697775"/>
            <a:ext cx="4389121" cy="1656"/>
          </a:xfrm>
          <a:prstGeom prst="line">
            <a:avLst/>
          </a:prstGeom>
          <a:noFill/>
          <a:ln w="15875" cap="flat" cmpd="sng" algn="ctr">
            <a:solidFill>
              <a:srgbClr val="505050"/>
            </a:solidFill>
            <a:prstDash val="dash"/>
            <a:headEnd type="none"/>
            <a:tailEnd type="none"/>
          </a:ln>
          <a:effectLst/>
        </p:spPr>
      </p:cxnSp>
      <p:sp>
        <p:nvSpPr>
          <p:cNvPr id="80" name="TextBox 79"/>
          <p:cNvSpPr txBox="1"/>
          <p:nvPr/>
        </p:nvSpPr>
        <p:spPr>
          <a:xfrm>
            <a:off x="7248410" y="4375290"/>
            <a:ext cx="1245177"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95" name="Freeform 94"/>
          <p:cNvSpPr>
            <a:spLocks noEditPoints="1"/>
          </p:cNvSpPr>
          <p:nvPr/>
        </p:nvSpPr>
        <p:spPr bwMode="auto">
          <a:xfrm>
            <a:off x="10669839" y="4206664"/>
            <a:ext cx="249647" cy="604489"/>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6" name="Freeform 95"/>
          <p:cNvSpPr>
            <a:spLocks noEditPoints="1"/>
          </p:cNvSpPr>
          <p:nvPr/>
        </p:nvSpPr>
        <p:spPr bwMode="auto">
          <a:xfrm>
            <a:off x="10943909" y="4206664"/>
            <a:ext cx="222512" cy="604489"/>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7" name="Freeform 96"/>
          <p:cNvSpPr>
            <a:spLocks noEditPoints="1"/>
          </p:cNvSpPr>
          <p:nvPr/>
        </p:nvSpPr>
        <p:spPr bwMode="auto">
          <a:xfrm>
            <a:off x="11466267" y="4337957"/>
            <a:ext cx="222512" cy="473197"/>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31" name="Freeform 130"/>
          <p:cNvSpPr>
            <a:spLocks noEditPoints="1"/>
          </p:cNvSpPr>
          <p:nvPr/>
        </p:nvSpPr>
        <p:spPr bwMode="auto">
          <a:xfrm>
            <a:off x="11190843" y="4296927"/>
            <a:ext cx="251004" cy="514227"/>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3" name="Freeform 82"/>
          <p:cNvSpPr>
            <a:spLocks/>
          </p:cNvSpPr>
          <p:nvPr/>
        </p:nvSpPr>
        <p:spPr bwMode="auto">
          <a:xfrm>
            <a:off x="7304440" y="5031137"/>
            <a:ext cx="4752529" cy="767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4" name="Freeform 83"/>
          <p:cNvSpPr>
            <a:spLocks noChangeAspect="1"/>
          </p:cNvSpPr>
          <p:nvPr/>
        </p:nvSpPr>
        <p:spPr bwMode="auto">
          <a:xfrm>
            <a:off x="9454718" y="1251057"/>
            <a:ext cx="2468880" cy="152922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85" name="Freeform 84"/>
          <p:cNvSpPr>
            <a:spLocks noChangeAspect="1"/>
          </p:cNvSpPr>
          <p:nvPr/>
        </p:nvSpPr>
        <p:spPr bwMode="auto">
          <a:xfrm>
            <a:off x="9696997" y="1895297"/>
            <a:ext cx="2377440" cy="1084508"/>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724650" y="1921741"/>
            <a:ext cx="2103120" cy="1192464"/>
          </a:xfrm>
          <a:prstGeom prst="rect">
            <a:avLst/>
          </a:prstGeom>
          <a:ln>
            <a:noFill/>
          </a:ln>
          <a:effectLst>
            <a:outerShdw blurRad="50800" dist="38100" dir="2700000" algn="tl" rotWithShape="0">
              <a:prstClr val="black">
                <a:alpha val="40000"/>
              </a:prstClr>
            </a:outerShdw>
          </a:effectLst>
        </p:spPr>
      </p:pic>
      <p:sp>
        <p:nvSpPr>
          <p:cNvPr id="87" name="TextBox 86"/>
          <p:cNvSpPr txBox="1"/>
          <p:nvPr/>
        </p:nvSpPr>
        <p:spPr>
          <a:xfrm>
            <a:off x="6491387" y="1821349"/>
            <a:ext cx="1617816" cy="554151"/>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88" name="Freeform 23"/>
          <p:cNvSpPr>
            <a:spLocks noEditPoints="1"/>
          </p:cNvSpPr>
          <p:nvPr/>
        </p:nvSpPr>
        <p:spPr bwMode="black">
          <a:xfrm>
            <a:off x="7640184" y="3913582"/>
            <a:ext cx="466066" cy="459533"/>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0653" tIns="40326" rIns="80653" bIns="40326" numCol="1" anchor="t" anchorCtr="0" compatLnSpc="1">
            <a:prstTxWarp prst="textNoShape">
              <a:avLst/>
            </a:prstTxWarp>
          </a:bodyPr>
          <a:lstStyle/>
          <a:p>
            <a:pPr defTabSz="913841">
              <a:defRPr/>
            </a:pPr>
            <a:endParaRPr lang="en-US" sz="1567" kern="0">
              <a:ln>
                <a:solidFill>
                  <a:srgbClr val="FFFFFF">
                    <a:alpha val="0"/>
                  </a:srgbClr>
                </a:solidFill>
              </a:ln>
              <a:solidFill>
                <a:srgbClr val="000000"/>
              </a:solidFill>
            </a:endParaRPr>
          </a:p>
        </p:txBody>
      </p:sp>
      <p:sp>
        <p:nvSpPr>
          <p:cNvPr id="89" name="Freeform 5"/>
          <p:cNvSpPr>
            <a:spLocks noEditPoints="1"/>
          </p:cNvSpPr>
          <p:nvPr/>
        </p:nvSpPr>
        <p:spPr bwMode="auto">
          <a:xfrm>
            <a:off x="9363237" y="3913581"/>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90" name="TextBox 89"/>
          <p:cNvSpPr txBox="1"/>
          <p:nvPr/>
        </p:nvSpPr>
        <p:spPr>
          <a:xfrm>
            <a:off x="10940072" y="3453060"/>
            <a:ext cx="1220596"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91" name="TextBox 90"/>
          <p:cNvSpPr txBox="1"/>
          <p:nvPr/>
        </p:nvSpPr>
        <p:spPr>
          <a:xfrm>
            <a:off x="10881412" y="3833046"/>
            <a:ext cx="1220595"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sp>
        <p:nvSpPr>
          <p:cNvPr id="92" name="TextBox 91"/>
          <p:cNvSpPr txBox="1"/>
          <p:nvPr/>
        </p:nvSpPr>
        <p:spPr>
          <a:xfrm>
            <a:off x="9116744" y="4380321"/>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3" name="Oval 92"/>
          <p:cNvSpPr/>
          <p:nvPr/>
        </p:nvSpPr>
        <p:spPr bwMode="auto">
          <a:xfrm>
            <a:off x="7734837" y="357151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94" name="Freeform 5"/>
          <p:cNvSpPr>
            <a:spLocks noEditPoints="1"/>
          </p:cNvSpPr>
          <p:nvPr/>
        </p:nvSpPr>
        <p:spPr bwMode="auto">
          <a:xfrm>
            <a:off x="7738935" y="3571514"/>
            <a:ext cx="268564" cy="27081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77" name="Oval 76"/>
          <p:cNvSpPr/>
          <p:nvPr/>
        </p:nvSpPr>
        <p:spPr bwMode="auto">
          <a:xfrm>
            <a:off x="9431089" y="3568903"/>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78" name="Freeform 5"/>
          <p:cNvSpPr>
            <a:spLocks noEditPoints="1"/>
          </p:cNvSpPr>
          <p:nvPr/>
        </p:nvSpPr>
        <p:spPr bwMode="auto">
          <a:xfrm>
            <a:off x="9437895" y="3576299"/>
            <a:ext cx="268565"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32" name="Freeform 5"/>
          <p:cNvSpPr>
            <a:spLocks noChangeAspect="1" noEditPoints="1"/>
          </p:cNvSpPr>
          <p:nvPr/>
        </p:nvSpPr>
        <p:spPr bwMode="auto">
          <a:xfrm rot="16200000">
            <a:off x="9949352" y="2579163"/>
            <a:ext cx="274320"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33" name="TextBox 132"/>
          <p:cNvSpPr txBox="1"/>
          <p:nvPr/>
        </p:nvSpPr>
        <p:spPr>
          <a:xfrm>
            <a:off x="10130750" y="2187192"/>
            <a:ext cx="1618644" cy="84174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50">
                <a:gradFill>
                  <a:gsLst>
                    <a:gs pos="72566">
                      <a:srgbClr val="505050"/>
                    </a:gs>
                    <a:gs pos="43000">
                      <a:srgbClr val="505050"/>
                    </a:gs>
                  </a:gsLst>
                  <a:lin ang="5400000" scaled="0"/>
                </a:gradFill>
                <a:latin typeface="Segoe UI Semibold"/>
                <a:ea typeface="MS PGothic"/>
                <a:cs typeface="Segoe UI Semibold"/>
              </a:rPr>
              <a:t>SaaS, Azure, SAP, Web, Oracle, Salesforce.com	</a:t>
            </a:r>
          </a:p>
        </p:txBody>
      </p:sp>
      <p:sp>
        <p:nvSpPr>
          <p:cNvPr id="134" name="Freeform 5"/>
          <p:cNvSpPr>
            <a:spLocks noEditPoints="1"/>
          </p:cNvSpPr>
          <p:nvPr/>
        </p:nvSpPr>
        <p:spPr bwMode="auto">
          <a:xfrm>
            <a:off x="8552469" y="3931872"/>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35" name="TextBox 134"/>
          <p:cNvSpPr txBox="1"/>
          <p:nvPr/>
        </p:nvSpPr>
        <p:spPr>
          <a:xfrm>
            <a:off x="8305975" y="4398612"/>
            <a:ext cx="936265"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36" name="Oval 135"/>
          <p:cNvSpPr/>
          <p:nvPr/>
        </p:nvSpPr>
        <p:spPr bwMode="auto">
          <a:xfrm>
            <a:off x="8620322" y="358719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137" name="Freeform 5"/>
          <p:cNvSpPr>
            <a:spLocks noEditPoints="1"/>
          </p:cNvSpPr>
          <p:nvPr/>
        </p:nvSpPr>
        <p:spPr bwMode="auto">
          <a:xfrm>
            <a:off x="8621433" y="3564698"/>
            <a:ext cx="268564"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38" name="TextBox 137"/>
          <p:cNvSpPr txBox="1"/>
          <p:nvPr/>
        </p:nvSpPr>
        <p:spPr>
          <a:xfrm>
            <a:off x="7338464" y="3135846"/>
            <a:ext cx="1072943"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Live Query</a:t>
            </a:r>
          </a:p>
        </p:txBody>
      </p:sp>
      <p:sp>
        <p:nvSpPr>
          <p:cNvPr id="139" name="TextBox 138"/>
          <p:cNvSpPr txBox="1"/>
          <p:nvPr/>
        </p:nvSpPr>
        <p:spPr>
          <a:xfrm>
            <a:off x="8177542" y="3181808"/>
            <a:ext cx="1089420"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Direct Query</a:t>
            </a:r>
          </a:p>
        </p:txBody>
      </p:sp>
      <p:sp>
        <p:nvSpPr>
          <p:cNvPr id="140" name="TextBox 139"/>
          <p:cNvSpPr txBox="1"/>
          <p:nvPr/>
        </p:nvSpPr>
        <p:spPr>
          <a:xfrm>
            <a:off x="9013631" y="3175322"/>
            <a:ext cx="1089420"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p:txBody>
      </p:sp>
      <p:sp>
        <p:nvSpPr>
          <p:cNvPr id="81" name="TextBox 80"/>
          <p:cNvSpPr txBox="1"/>
          <p:nvPr/>
        </p:nvSpPr>
        <p:spPr>
          <a:xfrm>
            <a:off x="7600329" y="1271729"/>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92497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15443" y="9056"/>
            <a:ext cx="9376557"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Scheduled refresh with Power BI Personal Gateway</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71352" y="1154905"/>
            <a:ext cx="4127064" cy="4247317"/>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Personal Gateway empowers the business analyst to securely and easily refresh </a:t>
            </a:r>
            <a:r>
              <a:rPr lang="en-US" sz="2000" err="1">
                <a:latin typeface="+mj-lt"/>
                <a:ea typeface="Calibri" panose="020F0502020204030204" pitchFamily="34" charset="0"/>
                <a:cs typeface="Times New Roman" panose="02020603050405020304" pitchFamily="18" charset="0"/>
              </a:rPr>
              <a:t>on-premise</a:t>
            </a:r>
            <a:r>
              <a:rPr lang="en-US" sz="2000">
                <a:latin typeface="+mj-lt"/>
                <a:ea typeface="Calibri" panose="020F0502020204030204" pitchFamily="34" charset="0"/>
                <a:cs typeface="Times New Roman" panose="02020603050405020304" pitchFamily="18" charset="0"/>
              </a:rPr>
              <a:t> data </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Self-service data refresh - no help from IT required</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Easy &amp; simple to use - lightweight one-click installer </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One Personal Gateway per user</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Runs either as a service or an app</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Import of data with scheduled refresh</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5522328"/>
            <a:ext cx="2816907" cy="13356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387253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p:cNvGrpSpPr>
            <a:grpSpLocks noChangeAspect="1"/>
          </p:cNvGrpSpPr>
          <p:nvPr/>
        </p:nvGrpSpPr>
        <p:grpSpPr>
          <a:xfrm>
            <a:off x="6378844" y="1287559"/>
            <a:ext cx="5766056" cy="3819280"/>
            <a:chOff x="6071720" y="1197864"/>
            <a:chExt cx="6119944" cy="4021531"/>
          </a:xfrm>
        </p:grpSpPr>
        <p:sp>
          <p:nvSpPr>
            <p:cNvPr id="97" name="Oval 96"/>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grpSp>
          <p:nvGrpSpPr>
            <p:cNvPr id="98" name="Group 97"/>
            <p:cNvGrpSpPr>
              <a:grpSpLocks noChangeAspect="1"/>
            </p:cNvGrpSpPr>
            <p:nvPr/>
          </p:nvGrpSpPr>
          <p:grpSpPr>
            <a:xfrm>
              <a:off x="6071720" y="1197864"/>
              <a:ext cx="6119944" cy="4021531"/>
              <a:chOff x="4840804" y="424970"/>
              <a:chExt cx="8319355" cy="5468177"/>
            </a:xfrm>
          </p:grpSpPr>
          <p:cxnSp>
            <p:nvCxnSpPr>
              <p:cNvPr id="101" name="Straight Connector 100"/>
              <p:cNvCxnSpPr/>
              <p:nvPr/>
            </p:nvCxnSpPr>
            <p:spPr>
              <a:xfrm flipV="1">
                <a:off x="5853844" y="3755734"/>
                <a:ext cx="7256212" cy="2370"/>
              </a:xfrm>
              <a:prstGeom prst="line">
                <a:avLst/>
              </a:prstGeom>
              <a:noFill/>
              <a:ln w="15875" cap="flat" cmpd="sng" algn="ctr">
                <a:solidFill>
                  <a:srgbClr val="505050"/>
                </a:solidFill>
                <a:prstDash val="dash"/>
                <a:headEnd type="none"/>
                <a:tailEnd type="none"/>
              </a:ln>
              <a:effectLst/>
            </p:spPr>
          </p:cxnSp>
          <p:grpSp>
            <p:nvGrpSpPr>
              <p:cNvPr id="102" name="Group 101"/>
              <p:cNvGrpSpPr/>
              <p:nvPr/>
            </p:nvGrpSpPr>
            <p:grpSpPr>
              <a:xfrm>
                <a:off x="10869544" y="4603185"/>
                <a:ext cx="1470144" cy="865250"/>
                <a:chOff x="2927465" y="5236638"/>
                <a:chExt cx="1470768" cy="865618"/>
              </a:xfrm>
            </p:grpSpPr>
            <p:sp>
              <p:nvSpPr>
                <p:cNvPr id="110" name="Freeform 109"/>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11" name="Freeform 110"/>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12" name="Freeform 111"/>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13" name="Freeform 112"/>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103" name="Freeform 102"/>
              <p:cNvSpPr>
                <a:spLocks/>
              </p:cNvSpPr>
              <p:nvPr/>
            </p:nvSpPr>
            <p:spPr bwMode="auto">
              <a:xfrm>
                <a:off x="5903946" y="5783312"/>
                <a:ext cx="7256213"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04" name="Freeform 103"/>
              <p:cNvSpPr>
                <a:spLocks noChangeAspect="1"/>
              </p:cNvSpPr>
              <p:nvPr/>
            </p:nvSpPr>
            <p:spPr bwMode="auto">
              <a:xfrm>
                <a:off x="9223542" y="424970"/>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105" name="Freeform 104"/>
              <p:cNvSpPr>
                <a:spLocks noChangeAspect="1"/>
              </p:cNvSpPr>
              <p:nvPr/>
            </p:nvSpPr>
            <p:spPr bwMode="auto">
              <a:xfrm>
                <a:off x="966106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106" name="Picture 10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54402" y="1140650"/>
                <a:ext cx="3034416" cy="1706858"/>
              </a:xfrm>
              <a:prstGeom prst="rect">
                <a:avLst/>
              </a:prstGeom>
              <a:ln>
                <a:noFill/>
              </a:ln>
              <a:effectLst>
                <a:outerShdw blurRad="292100" dist="139700" dir="2700000" algn="tl" rotWithShape="0">
                  <a:srgbClr val="333333">
                    <a:alpha val="65000"/>
                  </a:srgbClr>
                </a:outerShdw>
              </a:effectLst>
            </p:spPr>
          </p:pic>
          <p:sp>
            <p:nvSpPr>
              <p:cNvPr id="107" name="TextBox 106"/>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108" name="TextBox 107"/>
              <p:cNvSpPr txBox="1"/>
              <p:nvPr/>
            </p:nvSpPr>
            <p:spPr>
              <a:xfrm>
                <a:off x="11259438" y="3446358"/>
                <a:ext cx="1761097"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109" name="TextBox 108"/>
              <p:cNvSpPr txBox="1"/>
              <p:nvPr/>
            </p:nvSpPr>
            <p:spPr>
              <a:xfrm>
                <a:off x="11047419" y="3894427"/>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grpSp>
        <p:sp>
          <p:nvSpPr>
            <p:cNvPr id="99" name="TextBox 98"/>
            <p:cNvSpPr txBox="1"/>
            <p:nvPr/>
          </p:nvSpPr>
          <p:spPr>
            <a:xfrm>
              <a:off x="7800004" y="3247211"/>
              <a:ext cx="1744447" cy="76392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Installed locally</a:t>
              </a:r>
            </a:p>
          </p:txBody>
        </p:sp>
        <p:sp>
          <p:nvSpPr>
            <p:cNvPr id="100" name="Freeform 5"/>
            <p:cNvSpPr>
              <a:spLocks noEditPoints="1"/>
            </p:cNvSpPr>
            <p:nvPr/>
          </p:nvSpPr>
          <p:spPr bwMode="auto">
            <a:xfrm>
              <a:off x="8526905" y="3477473"/>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114" name="Freeform 5"/>
          <p:cNvSpPr>
            <a:spLocks noEditPoints="1"/>
          </p:cNvSpPr>
          <p:nvPr/>
        </p:nvSpPr>
        <p:spPr bwMode="auto">
          <a:xfrm>
            <a:off x="8543317"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5" name="TextBox 114"/>
          <p:cNvSpPr txBox="1"/>
          <p:nvPr/>
        </p:nvSpPr>
        <p:spPr>
          <a:xfrm>
            <a:off x="8300202"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16" name="Freeform 5"/>
          <p:cNvSpPr>
            <a:spLocks noEditPoints="1"/>
          </p:cNvSpPr>
          <p:nvPr/>
        </p:nvSpPr>
        <p:spPr bwMode="auto">
          <a:xfrm>
            <a:off x="7895803"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7" name="TextBox 116"/>
          <p:cNvSpPr txBox="1"/>
          <p:nvPr/>
        </p:nvSpPr>
        <p:spPr>
          <a:xfrm>
            <a:off x="7649309"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18" name="Freeform 5"/>
          <p:cNvSpPr>
            <a:spLocks noEditPoints="1"/>
          </p:cNvSpPr>
          <p:nvPr/>
        </p:nvSpPr>
        <p:spPr bwMode="auto">
          <a:xfrm>
            <a:off x="9190831"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9" name="TextBox 118"/>
          <p:cNvSpPr txBox="1"/>
          <p:nvPr/>
        </p:nvSpPr>
        <p:spPr>
          <a:xfrm>
            <a:off x="8951095"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0" name="TextBox 119"/>
          <p:cNvSpPr txBox="1"/>
          <p:nvPr/>
        </p:nvSpPr>
        <p:spPr>
          <a:xfrm>
            <a:off x="6914106" y="3713134"/>
            <a:ext cx="1152447" cy="25932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Personal Gateway</a:t>
            </a:r>
          </a:p>
        </p:txBody>
      </p:sp>
      <p:sp>
        <p:nvSpPr>
          <p:cNvPr id="65" name="TextBox 64"/>
          <p:cNvSpPr txBox="1"/>
          <p:nvPr/>
        </p:nvSpPr>
        <p:spPr>
          <a:xfrm>
            <a:off x="7609377" y="1144986"/>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87010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15443" y="9056"/>
            <a:ext cx="9376557"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200">
                <a:solidFill>
                  <a:schemeClr val="tx1"/>
                </a:solidFill>
              </a:rPr>
              <a:t>Centralized data refresh with On-Premises Data Gateway</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71352" y="1154905"/>
            <a:ext cx="3935465" cy="5370701"/>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IT departments can deploy and manage </a:t>
            </a:r>
            <a:r>
              <a:rPr lang="en-US" sz="2000" err="1">
                <a:latin typeface="+mj-lt"/>
                <a:ea typeface="Calibri" panose="020F0502020204030204" pitchFamily="34" charset="0"/>
                <a:cs typeface="Times New Roman" panose="02020603050405020304" pitchFamily="18" charset="0"/>
              </a:rPr>
              <a:t>on-premise</a:t>
            </a:r>
            <a:r>
              <a:rPr lang="en-US" sz="2000">
                <a:latin typeface="+mj-lt"/>
                <a:ea typeface="Calibri" panose="020F0502020204030204" pitchFamily="34" charset="0"/>
                <a:cs typeface="Times New Roman" panose="02020603050405020304" pitchFamily="18" charset="0"/>
              </a:rPr>
              <a:t> data access centrally </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BI governance: IT can monitor and audit usage</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Live, interactive query to on-premises data sources (e.g. SQL Server) and scheduled refresh</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One gateway for multiple cloud services and experiences: Power BI, </a:t>
            </a:r>
            <a:r>
              <a:rPr lang="en-US" sz="2000" err="1">
                <a:latin typeface="+mj-lt"/>
                <a:ea typeface="Calibri" panose="020F0502020204030204" pitchFamily="34" charset="0"/>
                <a:cs typeface="Times New Roman" panose="02020603050405020304" pitchFamily="18" charset="0"/>
              </a:rPr>
              <a:t>PowerApps</a:t>
            </a:r>
            <a:r>
              <a:rPr lang="en-US" sz="2000">
                <a:latin typeface="+mj-lt"/>
                <a:ea typeface="Calibri" panose="020F0502020204030204" pitchFamily="34" charset="0"/>
                <a:cs typeface="Times New Roman" panose="02020603050405020304" pitchFamily="18" charset="0"/>
              </a:rPr>
              <a:t>, Microsoft Flow, Azure Logic Apps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Gateway recovery and restore features built-in</a:t>
            </a:r>
          </a:p>
          <a:p>
            <a:pPr lvl="1"/>
            <a:endParaRPr lang="en-US">
              <a:latin typeface="+mj-lt"/>
              <a:ea typeface="Calibri" panose="020F0502020204030204" pitchFamily="34" charset="0"/>
              <a:cs typeface="Times New Roman" panose="02020603050405020304" pitchFamily="18" charset="0"/>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5522328"/>
            <a:ext cx="2816907" cy="13356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387253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a:grpSpLocks noChangeAspect="1"/>
          </p:cNvGrpSpPr>
          <p:nvPr/>
        </p:nvGrpSpPr>
        <p:grpSpPr>
          <a:xfrm>
            <a:off x="6381828" y="1287559"/>
            <a:ext cx="5766056" cy="3819280"/>
            <a:chOff x="6071720" y="1197864"/>
            <a:chExt cx="6119944" cy="4021531"/>
          </a:xfrm>
        </p:grpSpPr>
        <p:sp>
          <p:nvSpPr>
            <p:cNvPr id="66" name="Oval 65"/>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grpSp>
          <p:nvGrpSpPr>
            <p:cNvPr id="67" name="Group 66"/>
            <p:cNvGrpSpPr>
              <a:grpSpLocks noChangeAspect="1"/>
            </p:cNvGrpSpPr>
            <p:nvPr/>
          </p:nvGrpSpPr>
          <p:grpSpPr>
            <a:xfrm>
              <a:off x="6071720" y="1197864"/>
              <a:ext cx="6119944" cy="4021531"/>
              <a:chOff x="4840804" y="424970"/>
              <a:chExt cx="8319355" cy="5468177"/>
            </a:xfrm>
          </p:grpSpPr>
          <p:cxnSp>
            <p:nvCxnSpPr>
              <p:cNvPr id="76" name="Straight Connector 75"/>
              <p:cNvCxnSpPr/>
              <p:nvPr/>
            </p:nvCxnSpPr>
            <p:spPr>
              <a:xfrm flipV="1">
                <a:off x="5853844" y="3755734"/>
                <a:ext cx="7256212" cy="2370"/>
              </a:xfrm>
              <a:prstGeom prst="line">
                <a:avLst/>
              </a:prstGeom>
              <a:noFill/>
              <a:ln w="15875" cap="flat" cmpd="sng" algn="ctr">
                <a:solidFill>
                  <a:srgbClr val="505050"/>
                </a:solidFill>
                <a:prstDash val="dash"/>
                <a:headEnd type="none"/>
                <a:tailEnd type="none"/>
              </a:ln>
              <a:effectLst/>
            </p:spPr>
          </p:cxnSp>
          <p:grpSp>
            <p:nvGrpSpPr>
              <p:cNvPr id="77" name="Group 76"/>
              <p:cNvGrpSpPr/>
              <p:nvPr/>
            </p:nvGrpSpPr>
            <p:grpSpPr>
              <a:xfrm>
                <a:off x="10869544" y="4603185"/>
                <a:ext cx="1470144" cy="865250"/>
                <a:chOff x="2927465" y="5236638"/>
                <a:chExt cx="1470768" cy="865618"/>
              </a:xfrm>
            </p:grpSpPr>
            <p:sp>
              <p:nvSpPr>
                <p:cNvPr id="84" name="Freeform 83"/>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5" name="Freeform 84"/>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6" name="Freeform 8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7" name="Freeform 8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78" name="Freeform 77"/>
              <p:cNvSpPr>
                <a:spLocks/>
              </p:cNvSpPr>
              <p:nvPr/>
            </p:nvSpPr>
            <p:spPr bwMode="auto">
              <a:xfrm>
                <a:off x="5903946" y="5783312"/>
                <a:ext cx="7256213"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79" name="Freeform 78"/>
              <p:cNvSpPr>
                <a:spLocks noChangeAspect="1"/>
              </p:cNvSpPr>
              <p:nvPr/>
            </p:nvSpPr>
            <p:spPr bwMode="auto">
              <a:xfrm>
                <a:off x="9223542" y="424970"/>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80" name="Freeform 79"/>
              <p:cNvSpPr>
                <a:spLocks noChangeAspect="1"/>
              </p:cNvSpPr>
              <p:nvPr/>
            </p:nvSpPr>
            <p:spPr bwMode="auto">
              <a:xfrm>
                <a:off x="966106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1" name="TextBox 80"/>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82" name="TextBox 81"/>
              <p:cNvSpPr txBox="1"/>
              <p:nvPr/>
            </p:nvSpPr>
            <p:spPr>
              <a:xfrm>
                <a:off x="11259438" y="3446358"/>
                <a:ext cx="1761097"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83" name="TextBox 82"/>
              <p:cNvSpPr txBox="1"/>
              <p:nvPr/>
            </p:nvSpPr>
            <p:spPr>
              <a:xfrm>
                <a:off x="11047419" y="3894427"/>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grpSp>
        <p:sp>
          <p:nvSpPr>
            <p:cNvPr id="72" name="TextBox 71"/>
            <p:cNvSpPr txBox="1"/>
            <p:nvPr/>
          </p:nvSpPr>
          <p:spPr>
            <a:xfrm>
              <a:off x="7800004" y="3247211"/>
              <a:ext cx="1817627" cy="76392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p>
          </p:txBody>
        </p:sp>
        <p:sp>
          <p:nvSpPr>
            <p:cNvPr id="75" name="Freeform 5"/>
            <p:cNvSpPr>
              <a:spLocks noEditPoints="1"/>
            </p:cNvSpPr>
            <p:nvPr/>
          </p:nvSpPr>
          <p:spPr bwMode="auto">
            <a:xfrm>
              <a:off x="8526905" y="3477473"/>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88" name="Freeform 5"/>
          <p:cNvSpPr>
            <a:spLocks noEditPoints="1"/>
          </p:cNvSpPr>
          <p:nvPr/>
        </p:nvSpPr>
        <p:spPr bwMode="auto">
          <a:xfrm>
            <a:off x="8546301"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89" name="TextBox 88"/>
          <p:cNvSpPr txBox="1"/>
          <p:nvPr/>
        </p:nvSpPr>
        <p:spPr>
          <a:xfrm>
            <a:off x="8303186"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0" name="Freeform 5"/>
          <p:cNvSpPr>
            <a:spLocks noEditPoints="1"/>
          </p:cNvSpPr>
          <p:nvPr/>
        </p:nvSpPr>
        <p:spPr bwMode="auto">
          <a:xfrm>
            <a:off x="7898787"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91" name="TextBox 90"/>
          <p:cNvSpPr txBox="1"/>
          <p:nvPr/>
        </p:nvSpPr>
        <p:spPr>
          <a:xfrm>
            <a:off x="7652293"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2" name="Freeform 5"/>
          <p:cNvSpPr>
            <a:spLocks noEditPoints="1"/>
          </p:cNvSpPr>
          <p:nvPr/>
        </p:nvSpPr>
        <p:spPr bwMode="auto">
          <a:xfrm>
            <a:off x="9193815"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93" name="TextBox 92"/>
          <p:cNvSpPr txBox="1"/>
          <p:nvPr/>
        </p:nvSpPr>
        <p:spPr>
          <a:xfrm>
            <a:off x="8954079"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4" name="TextBox 93"/>
          <p:cNvSpPr txBox="1"/>
          <p:nvPr/>
        </p:nvSpPr>
        <p:spPr>
          <a:xfrm>
            <a:off x="6764975" y="3649347"/>
            <a:ext cx="1278569" cy="583792"/>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On-Premises Data Gateway</a:t>
            </a:r>
          </a:p>
        </p:txBody>
      </p:sp>
      <p:sp>
        <p:nvSpPr>
          <p:cNvPr id="95" name="TextBox 94"/>
          <p:cNvSpPr txBox="1"/>
          <p:nvPr/>
        </p:nvSpPr>
        <p:spPr>
          <a:xfrm>
            <a:off x="10239182" y="1497494"/>
            <a:ext cx="1182661" cy="44728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err="1">
                <a:solidFill>
                  <a:schemeClr val="bg2">
                    <a:lumMod val="75000"/>
                  </a:schemeClr>
                </a:solidFill>
              </a:rPr>
              <a:t>PowerApps</a:t>
            </a:r>
            <a:endParaRPr lang="en-US" sz="1200" kern="0">
              <a:solidFill>
                <a:schemeClr val="bg2">
                  <a:lumMod val="75000"/>
                </a:schemeClr>
              </a:solidFill>
            </a:endParaRPr>
          </a:p>
        </p:txBody>
      </p:sp>
      <p:sp>
        <p:nvSpPr>
          <p:cNvPr id="121" name="TextBox 120"/>
          <p:cNvSpPr txBox="1"/>
          <p:nvPr/>
        </p:nvSpPr>
        <p:spPr>
          <a:xfrm>
            <a:off x="10010036" y="2017056"/>
            <a:ext cx="1371600" cy="431298"/>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solidFill>
                  <a:schemeClr val="bg2">
                    <a:lumMod val="75000"/>
                  </a:schemeClr>
                </a:solidFill>
              </a:rPr>
              <a:t>Microsoft Flow</a:t>
            </a:r>
          </a:p>
        </p:txBody>
      </p:sp>
      <p:sp>
        <p:nvSpPr>
          <p:cNvPr id="122" name="TextBox 121"/>
          <p:cNvSpPr txBox="1"/>
          <p:nvPr/>
        </p:nvSpPr>
        <p:spPr>
          <a:xfrm>
            <a:off x="10372752" y="2527905"/>
            <a:ext cx="1636998" cy="40434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solidFill>
                  <a:schemeClr val="bg2">
                    <a:lumMod val="75000"/>
                  </a:schemeClr>
                </a:solidFill>
              </a:rPr>
              <a:t>Azure Logic Apps</a:t>
            </a:r>
          </a:p>
        </p:txBody>
      </p:sp>
      <p:pic>
        <p:nvPicPr>
          <p:cNvPr id="123" name="Picture 12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46739" y="1787628"/>
            <a:ext cx="2103121" cy="1192464"/>
          </a:xfrm>
          <a:prstGeom prst="rect">
            <a:avLst/>
          </a:prstGeom>
          <a:ln>
            <a:noFill/>
          </a:ln>
          <a:effectLst>
            <a:outerShdw blurRad="292100" dist="139700" dir="2700000" algn="tl" rotWithShape="0">
              <a:srgbClr val="333333">
                <a:alpha val="65000"/>
              </a:srgbClr>
            </a:outerShdw>
          </a:effectLst>
        </p:spPr>
      </p:pic>
      <p:sp>
        <p:nvSpPr>
          <p:cNvPr id="124" name="TextBox 123"/>
          <p:cNvSpPr txBox="1"/>
          <p:nvPr/>
        </p:nvSpPr>
        <p:spPr>
          <a:xfrm>
            <a:off x="6651926" y="2040245"/>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146612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Easy to use and drive adoption</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61164" y="1024112"/>
            <a:ext cx="5367886" cy="483209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Easy to use</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For end users: intuitive and interactive dashboards and reports</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For BI analysts: familiar tools to create data models and reports</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For IT: Administering Power BI tenants, users, and groups is the same as in Office 365</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Easy to share</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End users can easily share dashboards and reports, inside and outside the organization</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Collaborate with others in a group workspace</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Create content packs and publish them to your organization</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2"/>
            <a:ext cx="2787733" cy="491786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rotWithShape="1">
          <a:blip r:embed="rId5"/>
          <a:srcRect l="62627" t="662" r="1"/>
          <a:stretch/>
        </p:blipFill>
        <p:spPr>
          <a:xfrm>
            <a:off x="9451774" y="3730566"/>
            <a:ext cx="1828800" cy="2563890"/>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6"/>
          <a:stretch>
            <a:fillRect/>
          </a:stretch>
        </p:blipFill>
        <p:spPr>
          <a:xfrm>
            <a:off x="8569238" y="1327675"/>
            <a:ext cx="3200400" cy="1927886"/>
          </a:xfrm>
          <a:prstGeom prst="rect">
            <a:avLst/>
          </a:prstGeom>
          <a:ln>
            <a:solidFill>
              <a:schemeClr val="tx2">
                <a:lumMod val="20000"/>
                <a:lumOff val="80000"/>
              </a:schemeClr>
            </a:solidFill>
          </a:ln>
        </p:spPr>
      </p:pic>
    </p:spTree>
    <p:extLst>
      <p:ext uri="{BB962C8B-B14F-4D97-AF65-F5344CB8AC3E}">
        <p14:creationId xmlns:p14="http://schemas.microsoft.com/office/powerpoint/2010/main" val="107211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3775" y="4335"/>
            <a:ext cx="11887200" cy="646331"/>
          </a:xfrm>
          <a:prstGeom prst="rect">
            <a:avLst/>
          </a:prstGeom>
          <a:noFill/>
        </p:spPr>
        <p:txBody>
          <a:bodyPr wrap="square" lIns="91440" tIns="45720" rIns="91440" bIns="45720" rtlCol="0" anchor="t">
            <a:spAutoFit/>
          </a:bodyPr>
          <a:lstStyle/>
          <a:p>
            <a:r>
              <a:rPr lang="en-US" sz="3600">
                <a:solidFill>
                  <a:srgbClr val="000000"/>
                </a:solidFill>
                <a:latin typeface="Segoe UI Light"/>
              </a:rPr>
              <a:t>Common challenges for BI </a:t>
            </a:r>
            <a:endParaRPr lang="en-US" sz="3600" b="1">
              <a:solidFill>
                <a:srgbClr val="000000"/>
              </a:solidFill>
              <a:latin typeface="Segoe UI Light"/>
              <a:cs typeface="Segoe UI" panose="020B0502040204020203" pitchFamily="34" charset="0"/>
            </a:endParaRPr>
          </a:p>
        </p:txBody>
      </p:sp>
      <p:grpSp>
        <p:nvGrpSpPr>
          <p:cNvPr id="9" name="Group 8"/>
          <p:cNvGrpSpPr/>
          <p:nvPr/>
        </p:nvGrpSpPr>
        <p:grpSpPr>
          <a:xfrm>
            <a:off x="505215" y="2806009"/>
            <a:ext cx="11131423" cy="822960"/>
            <a:chOff x="505215" y="2806009"/>
            <a:chExt cx="11131423" cy="822960"/>
          </a:xfrm>
        </p:grpSpPr>
        <p:grpSp>
          <p:nvGrpSpPr>
            <p:cNvPr id="5" name="Group 4"/>
            <p:cNvGrpSpPr/>
            <p:nvPr/>
          </p:nvGrpSpPr>
          <p:grpSpPr>
            <a:xfrm>
              <a:off x="505215" y="2806009"/>
              <a:ext cx="11131423" cy="822960"/>
              <a:chOff x="505215" y="2806009"/>
              <a:chExt cx="11131423" cy="822960"/>
            </a:xfrm>
          </p:grpSpPr>
          <p:grpSp>
            <p:nvGrpSpPr>
              <p:cNvPr id="10" name="Group 11"/>
              <p:cNvGrpSpPr/>
              <p:nvPr/>
            </p:nvGrpSpPr>
            <p:grpSpPr>
              <a:xfrm>
                <a:off x="505215" y="2806009"/>
                <a:ext cx="11131423" cy="822960"/>
                <a:chOff x="419875" y="3545634"/>
                <a:chExt cx="11131423" cy="914400"/>
              </a:xfrm>
            </p:grpSpPr>
            <p:sp>
              <p:nvSpPr>
                <p:cNvPr id="11" name="Rectangle 12"/>
                <p:cNvSpPr/>
                <p:nvPr/>
              </p:nvSpPr>
              <p:spPr bwMode="auto">
                <a:xfrm>
                  <a:off x="1242835" y="3545634"/>
                  <a:ext cx="3891665"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Managing data in the cloud</a:t>
                  </a:r>
                </a:p>
              </p:txBody>
            </p:sp>
            <p:sp>
              <p:nvSpPr>
                <p:cNvPr id="12" name="Rectangle 13"/>
                <p:cNvSpPr/>
                <p:nvPr/>
              </p:nvSpPr>
              <p:spPr bwMode="auto">
                <a:xfrm>
                  <a:off x="5134500" y="3545634"/>
                  <a:ext cx="6416798"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rgbClr val="000000"/>
                      </a:solidFill>
                      <a:latin typeface="Segoe UI Light"/>
                    </a:rPr>
                    <a:t>Security, privacy and data refresh concerns for moving data into the cloud</a:t>
                  </a:r>
                </a:p>
              </p:txBody>
            </p:sp>
            <p:sp>
              <p:nvSpPr>
                <p:cNvPr id="13" name="Rectangle 16"/>
                <p:cNvSpPr/>
                <p:nvPr/>
              </p:nvSpPr>
              <p:spPr bwMode="auto">
                <a:xfrm>
                  <a:off x="419875" y="3545634"/>
                  <a:ext cx="82296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a:solidFill>
                      <a:srgbClr val="000000"/>
                    </a:solidFill>
                    <a:ea typeface="Segoe UI" pitchFamily="34" charset="0"/>
                    <a:cs typeface="Segoe UI" pitchFamily="34" charset="0"/>
                  </a:endParaRPr>
                </a:p>
              </p:txBody>
            </p:sp>
          </p:grpSp>
          <p:pic>
            <p:nvPicPr>
              <p:cNvPr id="36"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591078" y="2897449"/>
                <a:ext cx="640080" cy="640080"/>
              </a:xfrm>
              <a:prstGeom prst="rect">
                <a:avLst/>
              </a:prstGeom>
              <a:noFill/>
            </p:spPr>
          </p:pic>
        </p:grpSp>
        <p:pic>
          <p:nvPicPr>
            <p:cNvPr id="37" name="Picture 36"/>
            <p:cNvPicPr>
              <a:picLocks noChangeAspect="1"/>
            </p:cNvPicPr>
            <p:nvPr/>
          </p:nvPicPr>
          <p:blipFill>
            <a:blip r:embed="rId4"/>
            <a:stretch>
              <a:fillRect/>
            </a:stretch>
          </p:blipFill>
          <p:spPr>
            <a:xfrm flipH="1">
              <a:off x="847618" y="3129672"/>
              <a:ext cx="127000" cy="175846"/>
            </a:xfrm>
            <a:prstGeom prst="rect">
              <a:avLst/>
            </a:prstGeom>
          </p:spPr>
        </p:pic>
      </p:grpSp>
      <p:grpSp>
        <p:nvGrpSpPr>
          <p:cNvPr id="8" name="Group 7"/>
          <p:cNvGrpSpPr/>
          <p:nvPr/>
        </p:nvGrpSpPr>
        <p:grpSpPr>
          <a:xfrm>
            <a:off x="505215" y="5549849"/>
            <a:ext cx="11131423" cy="822960"/>
            <a:chOff x="505215" y="5549849"/>
            <a:chExt cx="11131423" cy="822960"/>
          </a:xfrm>
        </p:grpSpPr>
        <p:grpSp>
          <p:nvGrpSpPr>
            <p:cNvPr id="22" name="Group 24"/>
            <p:cNvGrpSpPr/>
            <p:nvPr/>
          </p:nvGrpSpPr>
          <p:grpSpPr>
            <a:xfrm>
              <a:off x="505215" y="5549849"/>
              <a:ext cx="11131423" cy="822960"/>
              <a:chOff x="419875" y="4721288"/>
              <a:chExt cx="11131423" cy="1690145"/>
            </a:xfrm>
          </p:grpSpPr>
          <p:sp>
            <p:nvSpPr>
              <p:cNvPr id="23"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Ease of use and adoption</a:t>
                </a:r>
              </a:p>
            </p:txBody>
          </p:sp>
          <p:sp>
            <p:nvSpPr>
              <p:cNvPr id="24"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Ease of adoption by business and IT orgs. Time spent on creating reports and visualizations</a:t>
                </a:r>
              </a:p>
            </p:txBody>
          </p:sp>
          <p:sp>
            <p:nvSpPr>
              <p:cNvPr id="25"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a:solidFill>
                    <a:srgbClr val="000000"/>
                  </a:solidFill>
                  <a:ea typeface="Segoe UI" pitchFamily="34" charset="0"/>
                  <a:cs typeface="Segoe UI" pitchFamily="34" charset="0"/>
                </a:endParaRPr>
              </a:p>
            </p:txBody>
          </p:sp>
        </p:grpSp>
        <p:sp>
          <p:nvSpPr>
            <p:cNvPr id="40" name="Freeform 39"/>
            <p:cNvSpPr>
              <a:spLocks noChangeAspect="1"/>
            </p:cNvSpPr>
            <p:nvPr/>
          </p:nvSpPr>
          <p:spPr bwMode="black">
            <a:xfrm>
              <a:off x="682518" y="5760749"/>
              <a:ext cx="457200" cy="40116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p:cNvGrpSpPr/>
          <p:nvPr/>
        </p:nvGrpSpPr>
        <p:grpSpPr>
          <a:xfrm>
            <a:off x="505215" y="4635237"/>
            <a:ext cx="11131423" cy="822960"/>
            <a:chOff x="505215" y="4635237"/>
            <a:chExt cx="11131423" cy="822960"/>
          </a:xfrm>
        </p:grpSpPr>
        <p:grpSp>
          <p:nvGrpSpPr>
            <p:cNvPr id="30" name="Group 24"/>
            <p:cNvGrpSpPr/>
            <p:nvPr/>
          </p:nvGrpSpPr>
          <p:grpSpPr>
            <a:xfrm>
              <a:off x="505215" y="4635237"/>
              <a:ext cx="11131423" cy="822960"/>
              <a:chOff x="419875" y="4721288"/>
              <a:chExt cx="11131423" cy="1690145"/>
            </a:xfrm>
          </p:grpSpPr>
          <p:sp>
            <p:nvSpPr>
              <p:cNvPr id="31"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Keeping data current</a:t>
                </a:r>
              </a:p>
            </p:txBody>
          </p:sp>
          <p:sp>
            <p:nvSpPr>
              <p:cNvPr id="32"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Complexity of refreshing data from variety of data sources, increased demand for real-time data</a:t>
                </a:r>
              </a:p>
            </p:txBody>
          </p:sp>
          <p:sp>
            <p:nvSpPr>
              <p:cNvPr id="33"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sp>
          <p:nvSpPr>
            <p:cNvPr id="41" name="Freeform 122"/>
            <p:cNvSpPr>
              <a:spLocks noChangeAspect="1"/>
            </p:cNvSpPr>
            <p:nvPr/>
          </p:nvSpPr>
          <p:spPr bwMode="black">
            <a:xfrm>
              <a:off x="728238" y="4862260"/>
              <a:ext cx="365760" cy="368913"/>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7" name="Group 6"/>
          <p:cNvGrpSpPr/>
          <p:nvPr/>
        </p:nvGrpSpPr>
        <p:grpSpPr>
          <a:xfrm>
            <a:off x="505215" y="3720623"/>
            <a:ext cx="11131423" cy="822960"/>
            <a:chOff x="505215" y="3720623"/>
            <a:chExt cx="11131423" cy="822960"/>
          </a:xfrm>
        </p:grpSpPr>
        <p:grpSp>
          <p:nvGrpSpPr>
            <p:cNvPr id="26" name="Group 24"/>
            <p:cNvGrpSpPr/>
            <p:nvPr/>
          </p:nvGrpSpPr>
          <p:grpSpPr>
            <a:xfrm>
              <a:off x="505215" y="3720623"/>
              <a:ext cx="11131423" cy="822960"/>
              <a:chOff x="419875" y="4721288"/>
              <a:chExt cx="11131423" cy="1690145"/>
            </a:xfrm>
          </p:grpSpPr>
          <p:sp>
            <p:nvSpPr>
              <p:cNvPr id="27"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Integration with existing environment</a:t>
                </a:r>
              </a:p>
            </p:txBody>
          </p:sp>
          <p:sp>
            <p:nvSpPr>
              <p:cNvPr id="28"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Cost and time involved in integration of solution into existing environment. Extensibility of system </a:t>
                </a:r>
              </a:p>
            </p:txBody>
          </p:sp>
          <p:sp>
            <p:nvSpPr>
              <p:cNvPr id="29"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sp>
          <p:nvSpPr>
            <p:cNvPr id="42" name="Freeform 21"/>
            <p:cNvSpPr>
              <a:spLocks noChangeAspect="1" noEditPoints="1"/>
            </p:cNvSpPr>
            <p:nvPr/>
          </p:nvSpPr>
          <p:spPr bwMode="black">
            <a:xfrm>
              <a:off x="684502" y="3915798"/>
              <a:ext cx="457200" cy="398487"/>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505215" y="981075"/>
            <a:ext cx="11131423" cy="822960"/>
            <a:chOff x="505215" y="976781"/>
            <a:chExt cx="11131423" cy="822960"/>
          </a:xfrm>
        </p:grpSpPr>
        <p:grpSp>
          <p:nvGrpSpPr>
            <p:cNvPr id="18" name="Group 24"/>
            <p:cNvGrpSpPr/>
            <p:nvPr/>
          </p:nvGrpSpPr>
          <p:grpSpPr>
            <a:xfrm>
              <a:off x="505215" y="976781"/>
              <a:ext cx="11131423" cy="822960"/>
              <a:chOff x="419875" y="4721288"/>
              <a:chExt cx="11131423" cy="1690145"/>
            </a:xfrm>
          </p:grpSpPr>
          <p:sp>
            <p:nvSpPr>
              <p:cNvPr id="19"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Management of BI systems</a:t>
                </a:r>
              </a:p>
            </p:txBody>
          </p:sp>
          <p:sp>
            <p:nvSpPr>
              <p:cNvPr id="20"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Time spent on setup and management of BI systems. Ongoing hardware acquisitions and maintenance to meet SLAs</a:t>
                </a:r>
              </a:p>
            </p:txBody>
          </p:sp>
          <p:sp>
            <p:nvSpPr>
              <p:cNvPr id="21"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sp>
          <p:nvSpPr>
            <p:cNvPr id="43" name="Freeform 42"/>
            <p:cNvSpPr>
              <a:spLocks noChangeAspect="1"/>
            </p:cNvSpPr>
            <p:nvPr/>
          </p:nvSpPr>
          <p:spPr bwMode="black">
            <a:xfrm>
              <a:off x="682518" y="1240608"/>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505215" y="1891395"/>
            <a:ext cx="11131423" cy="822960"/>
            <a:chOff x="505215" y="1891395"/>
            <a:chExt cx="11131423" cy="822960"/>
          </a:xfrm>
        </p:grpSpPr>
        <p:grpSp>
          <p:nvGrpSpPr>
            <p:cNvPr id="14" name="Group 24"/>
            <p:cNvGrpSpPr/>
            <p:nvPr/>
          </p:nvGrpSpPr>
          <p:grpSpPr>
            <a:xfrm>
              <a:off x="505215" y="1891395"/>
              <a:ext cx="11131423" cy="822960"/>
              <a:chOff x="419875" y="4721288"/>
              <a:chExt cx="11131423" cy="1690145"/>
            </a:xfrm>
          </p:grpSpPr>
          <p:sp>
            <p:nvSpPr>
              <p:cNvPr id="15"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Variety of data sources</a:t>
                </a:r>
              </a:p>
            </p:txBody>
          </p:sp>
          <p:sp>
            <p:nvSpPr>
              <p:cNvPr id="16"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Complexity of connecting to on-premise and cloud (SaaS) data sources</a:t>
                </a:r>
              </a:p>
            </p:txBody>
          </p:sp>
          <p:sp>
            <p:nvSpPr>
              <p:cNvPr id="17"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grpSp>
          <p:nvGrpSpPr>
            <p:cNvPr id="6" name="Group 5"/>
            <p:cNvGrpSpPr/>
            <p:nvPr/>
          </p:nvGrpSpPr>
          <p:grpSpPr>
            <a:xfrm>
              <a:off x="682518" y="2083950"/>
              <a:ext cx="457200" cy="465990"/>
              <a:chOff x="810855" y="2271601"/>
              <a:chExt cx="457200" cy="465990"/>
            </a:xfrm>
          </p:grpSpPr>
          <p:sp>
            <p:nvSpPr>
              <p:cNvPr id="45"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6873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79058"/>
          </a:xfrm>
        </p:spPr>
        <p:txBody>
          <a:bodyPr/>
          <a:lstStyle/>
          <a:p>
            <a:r>
              <a:rPr lang="en-US" dirty="0">
                <a:solidFill>
                  <a:schemeClr val="bg1"/>
                </a:solidFill>
                <a:cs typeface="Segoe UI Semibold"/>
              </a:rPr>
              <a:t>Power BI Desktop:</a:t>
            </a:r>
            <a:br>
              <a:rPr lang="en-US" dirty="0"/>
            </a:br>
            <a:r>
              <a:rPr lang="en-US" dirty="0">
                <a:solidFill>
                  <a:schemeClr val="bg1"/>
                </a:solidFill>
                <a:cs typeface="Segoe UI Semibold"/>
              </a:rPr>
              <a:t>Connecting to Data</a:t>
            </a:r>
          </a:p>
        </p:txBody>
      </p:sp>
    </p:spTree>
    <p:extLst>
      <p:ext uri="{BB962C8B-B14F-4D97-AF65-F5344CB8AC3E}">
        <p14:creationId xmlns:p14="http://schemas.microsoft.com/office/powerpoint/2010/main" val="14495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8150225" y="847725"/>
            <a:ext cx="4041775" cy="5505450"/>
          </a:xfrm>
        </p:spPr>
        <p:txBody>
          <a:bodyPr vert="horz" wrap="square" lIns="182880" tIns="146304" rIns="182880" bIns="146304" rtlCol="0">
            <a:noAutofit/>
          </a:bodyPr>
          <a:lstStyle/>
          <a:p>
            <a:pPr marL="342900" indent="-342900" defTabSz="914400" fontAlgn="base">
              <a:lnSpc>
                <a:spcPct val="100000"/>
              </a:lnSpc>
              <a:spcBef>
                <a:spcPts val="0"/>
              </a:spcBef>
              <a:spcAft>
                <a:spcPts val="300"/>
              </a:spcAft>
              <a:buFont typeface="Symbol" panose="05050102010706020507" pitchFamily="18" charset="2"/>
              <a:buChar char=""/>
            </a:pPr>
            <a:r>
              <a:rPr lang="en-US" sz="1800">
                <a:solidFill>
                  <a:schemeClr val="tx1"/>
                </a:solidFill>
                <a:ea typeface="Calibri" panose="020F0502020204030204" pitchFamily="34" charset="0"/>
                <a:cs typeface="Times New Roman" panose="02020603050405020304" pitchFamily="18" charset="0"/>
              </a:rPr>
              <a:t>The “Get Data” option allows the definition of </a:t>
            </a:r>
            <a:r>
              <a:rPr lang="en-US" sz="1800" b="1">
                <a:solidFill>
                  <a:schemeClr val="tx1"/>
                </a:solidFill>
                <a:ea typeface="Calibri" panose="020F0502020204030204" pitchFamily="34" charset="0"/>
                <a:cs typeface="Times New Roman" panose="02020603050405020304" pitchFamily="18" charset="0"/>
              </a:rPr>
              <a:t>connections </a:t>
            </a:r>
            <a:r>
              <a:rPr lang="en-US" sz="1800">
                <a:solidFill>
                  <a:schemeClr val="tx1"/>
                </a:solidFill>
                <a:ea typeface="Calibri" panose="020F0502020204030204" pitchFamily="34" charset="0"/>
                <a:cs typeface="Times New Roman" panose="02020603050405020304" pitchFamily="18" charset="0"/>
              </a:rPr>
              <a:t>to data sources and the </a:t>
            </a:r>
            <a:r>
              <a:rPr lang="en-US" sz="1800" b="1">
                <a:solidFill>
                  <a:schemeClr val="tx1"/>
                </a:solidFill>
                <a:ea typeface="Calibri" panose="020F0502020204030204" pitchFamily="34" charset="0"/>
                <a:cs typeface="Times New Roman" panose="02020603050405020304" pitchFamily="18" charset="0"/>
              </a:rPr>
              <a:t>selection of entities and columns</a:t>
            </a:r>
          </a:p>
          <a:p>
            <a:pPr marL="342900" indent="-342900" defTabSz="914400" fontAlgn="base">
              <a:lnSpc>
                <a:spcPct val="100000"/>
              </a:lnSpc>
              <a:spcBef>
                <a:spcPts val="0"/>
              </a:spcBef>
              <a:spcAft>
                <a:spcPts val="300"/>
              </a:spcAft>
              <a:buFont typeface="Symbol" panose="05050102010706020507" pitchFamily="18" charset="2"/>
              <a:buChar char=""/>
            </a:pPr>
            <a:endParaRPr lang="en-GB" sz="180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00000"/>
              </a:lnSpc>
              <a:spcBef>
                <a:spcPts val="0"/>
              </a:spcBef>
              <a:spcAft>
                <a:spcPts val="300"/>
              </a:spcAft>
              <a:buFont typeface="Symbol" panose="05050102010706020507" pitchFamily="18" charset="2"/>
              <a:buChar char=""/>
            </a:pPr>
            <a:r>
              <a:rPr lang="en-GB" sz="1800" b="1">
                <a:solidFill>
                  <a:schemeClr val="tx1"/>
                </a:solidFill>
                <a:ea typeface="Calibri" panose="020F0502020204030204" pitchFamily="34" charset="0"/>
                <a:cs typeface="Times New Roman" panose="02020603050405020304" pitchFamily="18" charset="0"/>
              </a:rPr>
              <a:t>Authentication</a:t>
            </a:r>
            <a:r>
              <a:rPr lang="en-GB" sz="1800">
                <a:solidFill>
                  <a:schemeClr val="tx1"/>
                </a:solidFill>
                <a:ea typeface="Calibri" panose="020F0502020204030204" pitchFamily="34" charset="0"/>
                <a:cs typeface="Times New Roman" panose="02020603050405020304" pitchFamily="18" charset="0"/>
              </a:rPr>
              <a:t> options can be specified including </a:t>
            </a:r>
            <a:r>
              <a:rPr lang="en-GB" sz="1800" b="1">
                <a:solidFill>
                  <a:schemeClr val="tx1"/>
                </a:solidFill>
                <a:ea typeface="Calibri" panose="020F0502020204030204" pitchFamily="34" charset="0"/>
                <a:cs typeface="Times New Roman" panose="02020603050405020304" pitchFamily="18" charset="0"/>
              </a:rPr>
              <a:t>credential types </a:t>
            </a:r>
            <a:r>
              <a:rPr lang="en-GB" sz="1800">
                <a:solidFill>
                  <a:schemeClr val="tx1"/>
                </a:solidFill>
                <a:ea typeface="Calibri" panose="020F0502020204030204" pitchFamily="34" charset="0"/>
                <a:cs typeface="Times New Roman" panose="02020603050405020304" pitchFamily="18" charset="0"/>
              </a:rPr>
              <a:t>such as Windows or others</a:t>
            </a:r>
          </a:p>
          <a:p>
            <a:pPr marL="342900" indent="-342900" defTabSz="914400" fontAlgn="base">
              <a:lnSpc>
                <a:spcPct val="100000"/>
              </a:lnSpc>
              <a:spcBef>
                <a:spcPts val="0"/>
              </a:spcBef>
              <a:spcAft>
                <a:spcPts val="300"/>
              </a:spcAft>
              <a:buFont typeface="Symbol" panose="05050102010706020507" pitchFamily="18" charset="2"/>
              <a:buChar char=""/>
            </a:pPr>
            <a:endParaRPr lang="en-GB" sz="180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00000"/>
              </a:lnSpc>
              <a:spcBef>
                <a:spcPts val="0"/>
              </a:spcBef>
              <a:spcAft>
                <a:spcPts val="300"/>
              </a:spcAft>
              <a:buFont typeface="Symbol" panose="05050102010706020507" pitchFamily="18" charset="2"/>
              <a:buChar char=""/>
            </a:pPr>
            <a:r>
              <a:rPr lang="en-GB" sz="1800">
                <a:solidFill>
                  <a:schemeClr val="tx1"/>
                </a:solidFill>
                <a:ea typeface="Calibri" panose="020F0502020204030204" pitchFamily="34" charset="0"/>
                <a:cs typeface="Times New Roman" panose="02020603050405020304" pitchFamily="18" charset="0"/>
              </a:rPr>
              <a:t>Data can be </a:t>
            </a:r>
            <a:r>
              <a:rPr lang="en-GB" sz="1800" b="1">
                <a:solidFill>
                  <a:schemeClr val="tx1"/>
                </a:solidFill>
                <a:ea typeface="Calibri" panose="020F0502020204030204" pitchFamily="34" charset="0"/>
                <a:cs typeface="Times New Roman" panose="02020603050405020304" pitchFamily="18" charset="0"/>
              </a:rPr>
              <a:t>imported in-memory </a:t>
            </a:r>
            <a:r>
              <a:rPr lang="en-GB" sz="1800">
                <a:solidFill>
                  <a:schemeClr val="tx1"/>
                </a:solidFill>
                <a:ea typeface="Calibri" panose="020F0502020204030204" pitchFamily="34" charset="0"/>
                <a:cs typeface="Times New Roman" panose="02020603050405020304" pitchFamily="18" charset="0"/>
              </a:rPr>
              <a:t>or be </a:t>
            </a:r>
            <a:r>
              <a:rPr lang="en-GB" sz="1800" b="1">
                <a:solidFill>
                  <a:schemeClr val="tx1"/>
                </a:solidFill>
                <a:ea typeface="Calibri" panose="020F0502020204030204" pitchFamily="34" charset="0"/>
                <a:cs typeface="Times New Roman" panose="02020603050405020304" pitchFamily="18" charset="0"/>
              </a:rPr>
              <a:t>accessed live </a:t>
            </a:r>
            <a:r>
              <a:rPr lang="en-GB" sz="1800">
                <a:solidFill>
                  <a:schemeClr val="tx1"/>
                </a:solidFill>
                <a:ea typeface="Calibri" panose="020F0502020204030204" pitchFamily="34" charset="0"/>
                <a:cs typeface="Times New Roman" panose="02020603050405020304" pitchFamily="18" charset="0"/>
              </a:rPr>
              <a:t>for some data sources</a:t>
            </a:r>
          </a:p>
          <a:p>
            <a:pPr marL="342900" indent="-342900" defTabSz="914400" fontAlgn="base">
              <a:lnSpc>
                <a:spcPct val="100000"/>
              </a:lnSpc>
              <a:spcBef>
                <a:spcPts val="0"/>
              </a:spcBef>
              <a:spcAft>
                <a:spcPts val="300"/>
              </a:spcAft>
              <a:buFont typeface="Symbol" panose="05050102010706020507" pitchFamily="18" charset="2"/>
              <a:buChar char=""/>
            </a:pPr>
            <a:endParaRPr lang="en-GB" sz="180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00000"/>
              </a:lnSpc>
              <a:spcBef>
                <a:spcPts val="0"/>
              </a:spcBef>
              <a:spcAft>
                <a:spcPts val="300"/>
              </a:spcAft>
              <a:buFont typeface="Symbol" panose="05050102010706020507" pitchFamily="18" charset="2"/>
              <a:buChar char=""/>
            </a:pPr>
            <a:r>
              <a:rPr lang="en-GB" sz="1800" b="1">
                <a:solidFill>
                  <a:schemeClr val="tx1"/>
                </a:solidFill>
                <a:ea typeface="Calibri" panose="020F0502020204030204" pitchFamily="34" charset="0"/>
                <a:cs typeface="Times New Roman" panose="02020603050405020304" pitchFamily="18" charset="0"/>
              </a:rPr>
              <a:t>Each selected entity will become a query </a:t>
            </a:r>
            <a:r>
              <a:rPr lang="en-GB" sz="1800">
                <a:solidFill>
                  <a:schemeClr val="tx1"/>
                </a:solidFill>
                <a:ea typeface="Calibri" panose="020F0502020204030204" pitchFamily="34" charset="0"/>
                <a:cs typeface="Times New Roman" panose="02020603050405020304" pitchFamily="18" charset="0"/>
              </a:rPr>
              <a:t>that can be </a:t>
            </a:r>
            <a:r>
              <a:rPr lang="en-GB" sz="1800" b="1">
                <a:solidFill>
                  <a:schemeClr val="tx1"/>
                </a:solidFill>
                <a:ea typeface="Calibri" panose="020F0502020204030204" pitchFamily="34" charset="0"/>
                <a:cs typeface="Times New Roman" panose="02020603050405020304" pitchFamily="18" charset="0"/>
              </a:rPr>
              <a:t>further enhanced </a:t>
            </a:r>
            <a:r>
              <a:rPr lang="en-GB" sz="1800">
                <a:solidFill>
                  <a:schemeClr val="tx1"/>
                </a:solidFill>
                <a:ea typeface="Calibri" panose="020F0502020204030204" pitchFamily="34" charset="0"/>
                <a:cs typeface="Times New Roman" panose="02020603050405020304" pitchFamily="18" charset="0"/>
              </a:rPr>
              <a:t>to meet business requirements</a:t>
            </a:r>
          </a:p>
        </p:txBody>
      </p:sp>
      <p:grpSp>
        <p:nvGrpSpPr>
          <p:cNvPr id="4" name="Group 3"/>
          <p:cNvGrpSpPr/>
          <p:nvPr/>
        </p:nvGrpSpPr>
        <p:grpSpPr>
          <a:xfrm>
            <a:off x="10467828" y="-129953"/>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Connecting to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pic>
        <p:nvPicPr>
          <p:cNvPr id="2" name="Picture 1"/>
          <p:cNvPicPr>
            <a:picLocks noChangeAspect="1"/>
          </p:cNvPicPr>
          <p:nvPr/>
        </p:nvPicPr>
        <p:blipFill>
          <a:blip r:embed="rId3"/>
          <a:stretch>
            <a:fillRect/>
          </a:stretch>
        </p:blipFill>
        <p:spPr>
          <a:xfrm>
            <a:off x="3531744" y="848283"/>
            <a:ext cx="2924175" cy="5505450"/>
          </a:xfrm>
          <a:prstGeom prst="rect">
            <a:avLst/>
          </a:prstGeom>
        </p:spPr>
      </p:pic>
      <p:sp>
        <p:nvSpPr>
          <p:cNvPr id="5" name="Rectangle 4"/>
          <p:cNvSpPr/>
          <p:nvPr/>
        </p:nvSpPr>
        <p:spPr bwMode="auto">
          <a:xfrm>
            <a:off x="4707468" y="1083734"/>
            <a:ext cx="564444" cy="880534"/>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6094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Table 3"/>
          <p:cNvGraphicFramePr>
            <a:graphicFrameLocks noGrp="1"/>
          </p:cNvGraphicFramePr>
          <p:nvPr/>
        </p:nvGraphicFramePr>
        <p:xfrm>
          <a:off x="2943252" y="1252294"/>
          <a:ext cx="9126828" cy="3774571"/>
        </p:xfrm>
        <a:graphic>
          <a:graphicData uri="http://schemas.openxmlformats.org/drawingml/2006/table">
            <a:tbl>
              <a:tblPr firstRow="1" bandRow="1">
                <a:tableStyleId>{7E9639D4-E3E2-4D34-9284-5A2195B3D0D7}</a:tableStyleId>
              </a:tblPr>
              <a:tblGrid>
                <a:gridCol w="1031837">
                  <a:extLst>
                    <a:ext uri="{9D8B030D-6E8A-4147-A177-3AD203B41FA5}">
                      <a16:colId xmlns:a16="http://schemas.microsoft.com/office/drawing/2014/main" val="20000"/>
                    </a:ext>
                  </a:extLst>
                </a:gridCol>
                <a:gridCol w="1386840">
                  <a:extLst>
                    <a:ext uri="{9D8B030D-6E8A-4147-A177-3AD203B41FA5}">
                      <a16:colId xmlns:a16="http://schemas.microsoft.com/office/drawing/2014/main" val="20001"/>
                    </a:ext>
                  </a:extLst>
                </a:gridCol>
                <a:gridCol w="1571148">
                  <a:extLst>
                    <a:ext uri="{9D8B030D-6E8A-4147-A177-3AD203B41FA5}">
                      <a16:colId xmlns:a16="http://schemas.microsoft.com/office/drawing/2014/main" val="20002"/>
                    </a:ext>
                  </a:extLst>
                </a:gridCol>
                <a:gridCol w="2043283">
                  <a:extLst>
                    <a:ext uri="{9D8B030D-6E8A-4147-A177-3AD203B41FA5}">
                      <a16:colId xmlns:a16="http://schemas.microsoft.com/office/drawing/2014/main" val="20003"/>
                    </a:ext>
                  </a:extLst>
                </a:gridCol>
                <a:gridCol w="1508760">
                  <a:extLst>
                    <a:ext uri="{9D8B030D-6E8A-4147-A177-3AD203B41FA5}">
                      <a16:colId xmlns:a16="http://schemas.microsoft.com/office/drawing/2014/main" val="1280211806"/>
                    </a:ext>
                  </a:extLst>
                </a:gridCol>
                <a:gridCol w="1584960">
                  <a:extLst>
                    <a:ext uri="{9D8B030D-6E8A-4147-A177-3AD203B41FA5}">
                      <a16:colId xmlns:a16="http://schemas.microsoft.com/office/drawing/2014/main" val="20004"/>
                    </a:ext>
                  </a:extLst>
                </a:gridCol>
              </a:tblGrid>
              <a:tr h="330331">
                <a:tc>
                  <a:txBody>
                    <a:bodyPr/>
                    <a:lstStyle/>
                    <a:p>
                      <a:pPr algn="l"/>
                      <a:r>
                        <a:rPr lang="en-US" sz="1200"/>
                        <a:t>File</a:t>
                      </a:r>
                      <a:endParaRPr lang="en-US" sz="1200" b="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Database </a:t>
                      </a:r>
                      <a:endParaRPr lang="en-US" sz="1200" b="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Azure</a:t>
                      </a:r>
                      <a:endParaRPr lang="en-US" sz="1200" b="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200"/>
                        <a:t>Online</a:t>
                      </a:r>
                      <a:r>
                        <a:rPr lang="en-US" sz="1200" baseline="0"/>
                        <a:t> Services</a:t>
                      </a:r>
                      <a:endParaRPr lang="en-US" sz="1200" b="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kern="1200">
                          <a:solidFill>
                            <a:schemeClr val="bg1"/>
                          </a:solidFill>
                          <a:latin typeface="+mn-lt"/>
                          <a:ea typeface="+mn-ea"/>
                          <a:cs typeface="+mn-cs"/>
                        </a:rPr>
                        <a:t>   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6611">
                <a:tc>
                  <a:txBody>
                    <a:bodyPr/>
                    <a:lstStyle/>
                    <a:p>
                      <a:pPr marL="166688" indent="-166688">
                        <a:buFont typeface="Arial" panose="020B0604020202020204" pitchFamily="34" charset="0"/>
                        <a:buChar char="•"/>
                      </a:pPr>
                      <a:r>
                        <a:rPr lang="en-US" sz="1100"/>
                        <a:t>Excel</a:t>
                      </a:r>
                    </a:p>
                    <a:p>
                      <a:pPr marL="166688" indent="-166688">
                        <a:buFont typeface="Arial" panose="020B0604020202020204" pitchFamily="34" charset="0"/>
                        <a:buChar char="•"/>
                      </a:pPr>
                      <a:r>
                        <a:rPr lang="en-US" sz="1100"/>
                        <a:t>Text / CSV</a:t>
                      </a:r>
                    </a:p>
                    <a:p>
                      <a:pPr marL="166688" indent="-166688">
                        <a:buFont typeface="Arial" panose="020B0604020202020204" pitchFamily="34" charset="0"/>
                        <a:buChar char="•"/>
                      </a:pPr>
                      <a:r>
                        <a:rPr lang="en-US" sz="1100"/>
                        <a:t>XML</a:t>
                      </a:r>
                    </a:p>
                    <a:p>
                      <a:pPr marL="166688" indent="-166688">
                        <a:buFont typeface="Arial" panose="020B0604020202020204" pitchFamily="34" charset="0"/>
                        <a:buChar char="•"/>
                      </a:pPr>
                      <a:r>
                        <a:rPr lang="en-US" sz="1100"/>
                        <a:t>JSON</a:t>
                      </a:r>
                    </a:p>
                    <a:p>
                      <a:pPr marL="166688" indent="-166688">
                        <a:buFont typeface="Arial" panose="020B0604020202020204" pitchFamily="34" charset="0"/>
                        <a:buChar char="•"/>
                      </a:pPr>
                      <a:r>
                        <a:rPr lang="en-US" sz="1100"/>
                        <a:t>Folder</a:t>
                      </a:r>
                    </a:p>
                    <a:p>
                      <a:pPr marL="166688" indent="-166688">
                        <a:buFont typeface="Arial" panose="020B0604020202020204" pitchFamily="34" charset="0"/>
                        <a:buChar char="•"/>
                      </a:pPr>
                      <a:r>
                        <a:rPr lang="en-US" sz="1100" b="0">
                          <a:solidFill>
                            <a:schemeClr val="tx1"/>
                          </a:solidFill>
                        </a:rPr>
                        <a:t>Sharepoint Folder</a:t>
                      </a:r>
                    </a:p>
                    <a:p>
                      <a:pPr marL="166688" indent="-166688">
                        <a:buFont typeface="Arial" panose="020B0604020202020204" pitchFamily="34" charset="0"/>
                        <a:buChar char="•"/>
                      </a:pPr>
                      <a:endParaRPr lang="en-US" sz="11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SQL Server </a:t>
                      </a:r>
                      <a:r>
                        <a:rPr lang="en-US" sz="1100" b="1" kern="1200" baseline="0">
                          <a:solidFill>
                            <a:schemeClr val="tx1"/>
                          </a:solidFill>
                          <a:latin typeface="+mn-lt"/>
                          <a:ea typeface="+mn-ea"/>
                          <a:cs typeface="+mn-cs"/>
                        </a:rPr>
                        <a:t>(DQ)</a:t>
                      </a:r>
                      <a:endParaRPr lang="en-US" sz="1100" kern="120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Access</a:t>
                      </a: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SQL Server Analysis Services </a:t>
                      </a:r>
                      <a:r>
                        <a:rPr lang="en-US" sz="1100" b="1" kern="1200" baseline="0">
                          <a:solidFill>
                            <a:schemeClr val="tx1"/>
                          </a:solidFill>
                          <a:latin typeface="+mn-lt"/>
                          <a:ea typeface="+mn-ea"/>
                          <a:cs typeface="+mn-cs"/>
                        </a:rPr>
                        <a:t>(LQ)</a:t>
                      </a:r>
                      <a:endParaRPr lang="en-US" sz="1100" kern="120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Oracle </a:t>
                      </a:r>
                      <a:r>
                        <a:rPr lang="en-US" sz="1100" b="1" kern="1200">
                          <a:solidFill>
                            <a:schemeClr val="tx1"/>
                          </a:solidFill>
                          <a:latin typeface="+mn-lt"/>
                          <a:ea typeface="+mn-ea"/>
                          <a:cs typeface="+mn-cs"/>
                        </a:rPr>
                        <a:t>(DQ)</a:t>
                      </a: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IBM DB2</a:t>
                      </a: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MySQL</a:t>
                      </a: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PostgreSQL</a:t>
                      </a:r>
                    </a:p>
                    <a:p>
                      <a:pPr marL="166688" lvl="0" indent="-166688" algn="l" defTabSz="914367" rtl="0" eaLnBrk="1" latinLnBrk="0" hangingPunct="1">
                        <a:buFont typeface="Arial" panose="020B0604020202020204" pitchFamily="34" charset="0"/>
                        <a:buChar char="•"/>
                      </a:pPr>
                      <a:r>
                        <a:rPr lang="en-US" sz="1100" kern="1200"/>
                        <a:t>Sybase</a:t>
                      </a:r>
                    </a:p>
                    <a:p>
                      <a:pPr marL="166688" lvl="0" indent="-166688" algn="l" defTabSz="914367" rtl="0" eaLnBrk="1" latinLnBrk="0" hangingPunct="1">
                        <a:buFont typeface="Arial" panose="020B0604020202020204" pitchFamily="34" charset="0"/>
                        <a:buChar char="•"/>
                      </a:pPr>
                      <a:r>
                        <a:rPr lang="en-US" sz="1100" kern="1200"/>
                        <a:t>Teradata </a:t>
                      </a:r>
                      <a:r>
                        <a:rPr lang="en-US" sz="1100" b="1" kern="1200">
                          <a:solidFill>
                            <a:schemeClr val="tx1"/>
                          </a:solidFill>
                          <a:latin typeface="+mn-lt"/>
                          <a:ea typeface="+mn-ea"/>
                          <a:cs typeface="+mn-cs"/>
                        </a:rPr>
                        <a:t>(DQ)</a:t>
                      </a:r>
                      <a:endParaRPr lang="en-US" sz="1100" kern="1200"/>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SAP HANA</a:t>
                      </a:r>
                      <a:r>
                        <a:rPr lang="en-US" sz="1100" kern="1200" baseline="0">
                          <a:solidFill>
                            <a:schemeClr val="tx1"/>
                          </a:solidFill>
                          <a:latin typeface="+mn-lt"/>
                          <a:ea typeface="+mn-ea"/>
                          <a:cs typeface="+mn-cs"/>
                        </a:rPr>
                        <a:t> </a:t>
                      </a:r>
                      <a:r>
                        <a:rPr lang="en-US" sz="1100" b="1" kern="1200" baseline="0">
                          <a:solidFill>
                            <a:schemeClr val="tx1"/>
                          </a:solidFill>
                          <a:latin typeface="+mn-lt"/>
                          <a:ea typeface="+mn-ea"/>
                          <a:cs typeface="+mn-cs"/>
                        </a:rPr>
                        <a:t>(DQ)</a:t>
                      </a: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1200" baseline="0">
                          <a:solidFill>
                            <a:schemeClr val="tx1"/>
                          </a:solidFill>
                          <a:latin typeface="+mn-lt"/>
                          <a:ea typeface="+mn-ea"/>
                          <a:cs typeface="+mn-cs"/>
                        </a:rPr>
                        <a:t>IBM Informix database</a:t>
                      </a:r>
                      <a:r>
                        <a:rPr lang="en-US" sz="1100" kern="1200" baseline="30000">
                          <a:solidFill>
                            <a:schemeClr val="tx1"/>
                          </a:solidFill>
                          <a:latin typeface="+mn-lt"/>
                          <a:ea typeface="+mn-ea"/>
                          <a:cs typeface="+mn-cs"/>
                        </a:rPr>
                        <a:t>1</a:t>
                      </a: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1200" baseline="0">
                          <a:solidFill>
                            <a:schemeClr val="tx1"/>
                          </a:solidFill>
                          <a:latin typeface="+mn-lt"/>
                          <a:ea typeface="+mn-ea"/>
                          <a:cs typeface="+mn-cs"/>
                        </a:rPr>
                        <a:t>SAP BW</a:t>
                      </a:r>
                    </a:p>
                    <a:p>
                      <a:pPr marL="166688" lvl="0" indent="-166688" algn="l" defTabSz="914367" rtl="0" eaLnBrk="1" latinLnBrk="0" hangingPunct="1">
                        <a:buFont typeface="Arial" panose="020B0604020202020204" pitchFamily="34" charset="0"/>
                        <a:buChar char="•"/>
                      </a:pPr>
                      <a:r>
                        <a:rPr lang="en-US" sz="1100" b="0" kern="1200" baseline="0">
                          <a:solidFill>
                            <a:schemeClr val="tx1"/>
                          </a:solidFill>
                          <a:latin typeface="+mn-lt"/>
                          <a:ea typeface="+mn-ea"/>
                          <a:cs typeface="+mn-cs"/>
                        </a:rPr>
                        <a:t>Amazon Redshift</a:t>
                      </a:r>
                      <a:r>
                        <a:rPr lang="en-US" sz="1100" kern="1200" baseline="30000">
                          <a:solidFill>
                            <a:schemeClr val="tx1"/>
                          </a:solidFill>
                          <a:latin typeface="+mn-lt"/>
                          <a:ea typeface="+mn-ea"/>
                          <a:cs typeface="+mn-cs"/>
                        </a:rPr>
                        <a:t>1</a:t>
                      </a:r>
                      <a:endParaRPr lang="en-US" sz="1100" b="0" kern="1200" baseline="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b="0" kern="1200" baseline="0">
                          <a:solidFill>
                            <a:schemeClr val="tx1"/>
                          </a:solidFill>
                          <a:latin typeface="+mn-lt"/>
                          <a:ea typeface="+mn-ea"/>
                          <a:cs typeface="+mn-cs"/>
                        </a:rPr>
                        <a:t>Impala</a:t>
                      </a:r>
                      <a:r>
                        <a:rPr lang="en-US" sz="1100" kern="1200" baseline="30000">
                          <a:solidFill>
                            <a:schemeClr val="tx1"/>
                          </a:solidFill>
                          <a:latin typeface="+mn-lt"/>
                          <a:ea typeface="+mn-ea"/>
                          <a:cs typeface="+mn-cs"/>
                        </a:rPr>
                        <a:t>1</a:t>
                      </a:r>
                      <a:endParaRPr lang="en-US" sz="1100" b="0" kern="1200" baseline="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b="0" kern="1200" baseline="0">
                          <a:solidFill>
                            <a:schemeClr val="tx1"/>
                          </a:solidFill>
                          <a:latin typeface="+mn-lt"/>
                          <a:ea typeface="+mn-ea"/>
                          <a:cs typeface="+mn-cs"/>
                        </a:rPr>
                        <a:t>Snowflake</a:t>
                      </a:r>
                      <a:r>
                        <a:rPr lang="en-US" sz="1100" kern="1200" baseline="30000">
                          <a:solidFill>
                            <a:schemeClr val="tx1"/>
                          </a:solidFill>
                          <a:latin typeface="+mn-lt"/>
                          <a:ea typeface="+mn-ea"/>
                          <a:cs typeface="+mn-cs"/>
                        </a:rPr>
                        <a:t>1</a:t>
                      </a:r>
                      <a:endParaRPr lang="en-US" sz="1100" b="0" kern="1200" baseline="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endParaRPr lang="en-US" sz="11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latin typeface="+mn-lt"/>
                          <a:ea typeface="+mn-ea"/>
                          <a:cs typeface="+mn-cs"/>
                        </a:rPr>
                        <a:t>SQL Database </a:t>
                      </a:r>
                      <a:r>
                        <a:rPr lang="en-US" sz="1100" b="1" kern="1200" baseline="0">
                          <a:solidFill>
                            <a:schemeClr val="tx1"/>
                          </a:solidFill>
                          <a:latin typeface="+mn-lt"/>
                          <a:ea typeface="+mn-ea"/>
                          <a:cs typeface="+mn-cs"/>
                        </a:rPr>
                        <a:t>(DQ)</a:t>
                      </a:r>
                      <a:endParaRPr lang="en-US" sz="1100" kern="1200">
                        <a:solidFill>
                          <a:schemeClr val="tx1"/>
                        </a:solidFill>
                        <a:latin typeface="+mn-lt"/>
                        <a:ea typeface="+mn-ea"/>
                        <a:cs typeface="+mn-cs"/>
                      </a:endParaRP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latin typeface="+mn-lt"/>
                          <a:ea typeface="+mn-ea"/>
                          <a:cs typeface="+mn-cs"/>
                        </a:rPr>
                        <a:t>SQL Data Warehouse </a:t>
                      </a:r>
                      <a:r>
                        <a:rPr lang="en-US" sz="1100" b="1" kern="1200" baseline="0">
                          <a:solidFill>
                            <a:schemeClr val="tx1"/>
                          </a:solidFill>
                          <a:latin typeface="+mn-lt"/>
                          <a:ea typeface="+mn-ea"/>
                          <a:cs typeface="+mn-cs"/>
                        </a:rPr>
                        <a:t>(DQ)</a:t>
                      </a:r>
                      <a:endParaRPr lang="en-US" sz="1100" kern="120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Marketplace</a:t>
                      </a: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HDInsight</a:t>
                      </a: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Blob Storage</a:t>
                      </a:r>
                    </a:p>
                    <a:p>
                      <a:pPr marL="166688" lvl="0" indent="-166688" algn="l" defTabSz="914367" rtl="0" eaLnBrk="1" latinLnBrk="0" hangingPunct="1">
                        <a:buFont typeface="Arial" panose="020B0604020202020204" pitchFamily="34" charset="0"/>
                        <a:buChar char="•"/>
                      </a:pPr>
                      <a:r>
                        <a:rPr lang="en-US" sz="1100" kern="1200">
                          <a:solidFill>
                            <a:schemeClr val="tx1"/>
                          </a:solidFill>
                          <a:latin typeface="+mn-lt"/>
                          <a:ea typeface="+mn-ea"/>
                          <a:cs typeface="+mn-cs"/>
                        </a:rPr>
                        <a:t>Table Storage</a:t>
                      </a: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latin typeface="+mn-lt"/>
                          <a:ea typeface="+mn-ea"/>
                          <a:cs typeface="+mn-cs"/>
                        </a:rPr>
                        <a:t>HDInsight Spark</a:t>
                      </a:r>
                      <a:r>
                        <a:rPr lang="en-US" sz="1100" kern="1200" baseline="30000">
                          <a:solidFill>
                            <a:schemeClr val="tx1"/>
                          </a:solidFill>
                          <a:latin typeface="+mn-lt"/>
                          <a:ea typeface="+mn-ea"/>
                          <a:cs typeface="+mn-cs"/>
                        </a:rPr>
                        <a:t>1</a:t>
                      </a:r>
                      <a:endParaRPr lang="en-US" sz="1100" kern="1200">
                        <a:solidFill>
                          <a:schemeClr val="tx1"/>
                        </a:solidFill>
                        <a:latin typeface="+mn-lt"/>
                        <a:ea typeface="+mn-ea"/>
                        <a:cs typeface="+mn-cs"/>
                      </a:endParaRP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latin typeface="+mn-lt"/>
                          <a:ea typeface="+mn-ea"/>
                          <a:cs typeface="+mn-cs"/>
                        </a:rPr>
                        <a:t>DocumentDB</a:t>
                      </a:r>
                      <a:r>
                        <a:rPr lang="en-US" sz="1100" kern="1200" baseline="30000">
                          <a:solidFill>
                            <a:schemeClr val="tx1"/>
                          </a:solidFill>
                          <a:latin typeface="+mn-lt"/>
                          <a:ea typeface="+mn-ea"/>
                          <a:cs typeface="+mn-cs"/>
                        </a:rPr>
                        <a:t>1</a:t>
                      </a:r>
                      <a:endParaRPr lang="en-US" sz="1100" kern="1200">
                        <a:solidFill>
                          <a:schemeClr val="tx1"/>
                        </a:solidFill>
                        <a:latin typeface="+mn-lt"/>
                        <a:ea typeface="+mn-ea"/>
                        <a:cs typeface="+mn-cs"/>
                      </a:endParaRP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a:solidFill>
                            <a:schemeClr val="tx1"/>
                          </a:solidFill>
                          <a:latin typeface="+mn-lt"/>
                          <a:ea typeface="+mn-ea"/>
                          <a:cs typeface="+mn-cs"/>
                        </a:rPr>
                        <a:t>Data Lake</a:t>
                      </a:r>
                      <a:r>
                        <a:rPr lang="en-US" sz="1100" kern="1200" baseline="3000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SharePoint Online List</a:t>
                      </a:r>
                    </a:p>
                    <a:p>
                      <a:pPr marL="171450" indent="-171450">
                        <a:buFont typeface="Arial" panose="020B0604020202020204" pitchFamily="34" charset="0"/>
                        <a:buChar char="•"/>
                      </a:pPr>
                      <a:r>
                        <a:rPr lang="en-US" sz="1100" dirty="0"/>
                        <a:t>Dynamics 365</a:t>
                      </a:r>
                    </a:p>
                    <a:p>
                      <a:pPr marL="171450" indent="-171450">
                        <a:buFont typeface="Arial" panose="020B0604020202020204" pitchFamily="34" charset="0"/>
                        <a:buChar char="•"/>
                      </a:pPr>
                      <a:r>
                        <a:rPr lang="en-US" sz="1100" dirty="0"/>
                        <a:t>PowerApps</a:t>
                      </a:r>
                    </a:p>
                    <a:p>
                      <a:pPr marL="171450" indent="-171450">
                        <a:buFont typeface="Arial" panose="020B0604020202020204" pitchFamily="34" charset="0"/>
                        <a:buChar char="•"/>
                      </a:pPr>
                      <a:r>
                        <a:rPr lang="en-US" sz="1100" dirty="0"/>
                        <a:t>Facebook</a:t>
                      </a:r>
                    </a:p>
                    <a:p>
                      <a:pPr marL="171450" indent="-171450">
                        <a:buFont typeface="Arial" panose="020B0604020202020204" pitchFamily="34" charset="0"/>
                        <a:buChar char="•"/>
                      </a:pPr>
                      <a:r>
                        <a:rPr lang="en-US" sz="1100" dirty="0"/>
                        <a:t>Salesforce Objects</a:t>
                      </a:r>
                    </a:p>
                    <a:p>
                      <a:pPr marL="171450" indent="-171450">
                        <a:buFont typeface="Arial" panose="020B0604020202020204" pitchFamily="34" charset="0"/>
                        <a:buChar char="•"/>
                      </a:pPr>
                      <a:r>
                        <a:rPr lang="en-US" sz="1100" dirty="0"/>
                        <a:t>Salesforce Reports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Google Analytics</a:t>
                      </a:r>
                    </a:p>
                    <a:p>
                      <a:pPr marL="171450" indent="-171450">
                        <a:buFont typeface="Arial" panose="020B0604020202020204" pitchFamily="34" charset="0"/>
                        <a:buChar char="•"/>
                      </a:pPr>
                      <a:r>
                        <a:rPr lang="en-US" sz="1100" dirty="0"/>
                        <a:t>appFigures</a:t>
                      </a:r>
                      <a:r>
                        <a:rPr lang="en-US" sz="1100" kern="1200" baseline="30000" dirty="0">
                          <a:solidFill>
                            <a:schemeClr val="tx1"/>
                          </a:solidFill>
                          <a:latin typeface="+mn-lt"/>
                          <a:ea typeface="+mn-ea"/>
                          <a:cs typeface="+mn-cs"/>
                        </a:rPr>
                        <a:t>1</a:t>
                      </a:r>
                      <a:endParaRPr lang="en-US" sz="1100" dirty="0"/>
                    </a:p>
                    <a:p>
                      <a:pPr marL="171450" indent="-171450">
                        <a:buFont typeface="Arial" panose="020B0604020202020204" pitchFamily="34" charset="0"/>
                        <a:buChar char="•"/>
                      </a:pPr>
                      <a:r>
                        <a:rPr lang="en-US" sz="1100" dirty="0"/>
                        <a:t>Azure Enterprise</a:t>
                      </a:r>
                      <a:r>
                        <a:rPr lang="en-US" sz="1100" kern="1200" baseline="30000" dirty="0">
                          <a:solidFill>
                            <a:schemeClr val="tx1"/>
                          </a:solidFill>
                          <a:latin typeface="+mn-lt"/>
                          <a:ea typeface="+mn-ea"/>
                          <a:cs typeface="+mn-cs"/>
                        </a:rPr>
                        <a:t>1</a:t>
                      </a:r>
                      <a:endParaRPr lang="en-US" sz="1100" baseline="0" dirty="0"/>
                    </a:p>
                    <a:p>
                      <a:pPr marL="171450" indent="-171450">
                        <a:buFont typeface="Arial" panose="020B0604020202020204" pitchFamily="34" charset="0"/>
                        <a:buChar char="•"/>
                      </a:pPr>
                      <a:r>
                        <a:rPr lang="en-US" sz="1100" baseline="0" dirty="0"/>
                        <a:t>comScore Digital Analytix</a:t>
                      </a:r>
                      <a:r>
                        <a:rPr lang="en-US" sz="1100" kern="1200" baseline="30000" dirty="0">
                          <a:solidFill>
                            <a:schemeClr val="tx1"/>
                          </a:solidFill>
                          <a:latin typeface="+mn-lt"/>
                          <a:ea typeface="+mn-ea"/>
                          <a:cs typeface="+mn-cs"/>
                        </a:rPr>
                        <a:t>1</a:t>
                      </a:r>
                      <a:endParaRPr lang="en-US" sz="1100" dirty="0"/>
                    </a:p>
                    <a:p>
                      <a:pPr marL="171450" indent="-171450">
                        <a:buFont typeface="Arial" panose="020B0604020202020204" pitchFamily="34" charset="0"/>
                        <a:buChar char="•"/>
                      </a:pPr>
                      <a:r>
                        <a:rPr lang="en-US" sz="1100" dirty="0"/>
                        <a:t>GitHub</a:t>
                      </a:r>
                      <a:r>
                        <a:rPr lang="en-US" sz="1100" kern="1200" baseline="30000" dirty="0">
                          <a:solidFill>
                            <a:schemeClr val="tx1"/>
                          </a:solidFill>
                          <a:latin typeface="+mn-lt"/>
                          <a:ea typeface="+mn-ea"/>
                          <a:cs typeface="+mn-cs"/>
                        </a:rPr>
                        <a:t>1</a:t>
                      </a:r>
                      <a:endParaRPr lang="en-US" sz="1100" dirty="0"/>
                    </a:p>
                    <a:p>
                      <a:pPr marL="171450" indent="-171450">
                        <a:buFont typeface="Arial" panose="020B0604020202020204" pitchFamily="34" charset="0"/>
                        <a:buChar char="•"/>
                      </a:pPr>
                      <a:r>
                        <a:rPr lang="en-US" sz="1100" dirty="0"/>
                        <a:t>MailChimp</a:t>
                      </a:r>
                      <a:r>
                        <a:rPr lang="en-US" sz="1100" kern="1200" baseline="30000" dirty="0">
                          <a:solidFill>
                            <a:schemeClr val="tx1"/>
                          </a:solidFill>
                          <a:latin typeface="+mn-lt"/>
                          <a:ea typeface="+mn-ea"/>
                          <a:cs typeface="+mn-cs"/>
                        </a:rPr>
                        <a:t>1</a:t>
                      </a:r>
                      <a:endParaRPr lang="en-US" sz="1100" dirty="0"/>
                    </a:p>
                    <a:p>
                      <a:pPr marL="171450" indent="-171450">
                        <a:buFont typeface="Arial" panose="020B0604020202020204" pitchFamily="34" charset="0"/>
                        <a:buChar char="•"/>
                      </a:pPr>
                      <a:r>
                        <a:rPr lang="en-US" sz="1100" dirty="0"/>
                        <a:t>Marketo</a:t>
                      </a:r>
                      <a:r>
                        <a:rPr lang="en-US" sz="1100" kern="1200" baseline="30000" dirty="0">
                          <a:solidFill>
                            <a:schemeClr val="tx1"/>
                          </a:solidFill>
                          <a:latin typeface="+mn-lt"/>
                          <a:ea typeface="+mn-ea"/>
                          <a:cs typeface="+mn-cs"/>
                        </a:rPr>
                        <a:t>1</a:t>
                      </a:r>
                      <a:endParaRPr lang="en-US" sz="1100" dirty="0"/>
                    </a:p>
                    <a:p>
                      <a:pPr marL="171450" indent="-171450">
                        <a:buFont typeface="Arial" panose="020B0604020202020204" pitchFamily="34" charset="0"/>
                        <a:buChar char="•"/>
                      </a:pPr>
                      <a:r>
                        <a:rPr lang="en-US" sz="1100" dirty="0"/>
                        <a:t>Dynamics 365 for Financials</a:t>
                      </a:r>
                      <a:r>
                        <a:rPr lang="en-US" sz="1100" kern="1200" baseline="30000" dirty="0">
                          <a:solidFill>
                            <a:schemeClr val="tx1"/>
                          </a:solidFill>
                          <a:latin typeface="+mn-lt"/>
                          <a:ea typeface="+mn-ea"/>
                          <a:cs typeface="+mn-cs"/>
                        </a:rPr>
                        <a:t>1</a:t>
                      </a:r>
                      <a:endParaRPr lang="en-US" sz="1100" baseline="0" dirty="0"/>
                    </a:p>
                    <a:p>
                      <a:pPr marL="171450" indent="-171450">
                        <a:buFont typeface="Arial" panose="020B0604020202020204" pitchFamily="34" charset="0"/>
                        <a:buChar char="•"/>
                      </a:pPr>
                      <a:r>
                        <a:rPr lang="en-US" sz="1100" baseline="0" dirty="0"/>
                        <a:t>MixPanel</a:t>
                      </a:r>
                      <a:r>
                        <a:rPr lang="en-US" sz="1100" kern="1200" baseline="30000" dirty="0">
                          <a:solidFill>
                            <a:schemeClr val="tx1"/>
                          </a:solidFill>
                          <a:latin typeface="+mn-lt"/>
                          <a:ea typeface="+mn-ea"/>
                          <a:cs typeface="+mn-cs"/>
                        </a:rPr>
                        <a:t>1</a:t>
                      </a:r>
                      <a:endParaRPr lang="en-US" sz="1100" baseline="0" dirty="0"/>
                    </a:p>
                    <a:p>
                      <a:pPr marL="171450" indent="-171450">
                        <a:buFont typeface="Arial" panose="020B0604020202020204" pitchFamily="34" charset="0"/>
                        <a:buChar char="•"/>
                      </a:pPr>
                      <a:r>
                        <a:rPr lang="en-US" sz="1100" baseline="0" dirty="0"/>
                        <a:t>Planview Enterprise</a:t>
                      </a:r>
                      <a:r>
                        <a:rPr lang="en-US" sz="1100" kern="1200" baseline="30000" dirty="0">
                          <a:solidFill>
                            <a:schemeClr val="tx1"/>
                          </a:solidFill>
                          <a:latin typeface="+mn-lt"/>
                          <a:ea typeface="+mn-ea"/>
                          <a:cs typeface="+mn-cs"/>
                        </a:rPr>
                        <a:t>1</a:t>
                      </a:r>
                      <a:endParaRPr lang="en-US" sz="1100" baseline="0" dirty="0"/>
                    </a:p>
                    <a:p>
                      <a:pPr marL="171450" indent="-171450">
                        <a:buFont typeface="Arial" panose="020B0604020202020204" pitchFamily="34" charset="0"/>
                        <a:buChar char="•"/>
                      </a:pPr>
                      <a:r>
                        <a:rPr lang="en-US" sz="1100" baseline="0" dirty="0"/>
                        <a:t>Projectplace</a:t>
                      </a:r>
                      <a:r>
                        <a:rPr lang="en-US" sz="1100" kern="1200" baseline="30000" dirty="0">
                          <a:solidFill>
                            <a:schemeClr val="tx1"/>
                          </a:solidFill>
                          <a:latin typeface="+mn-lt"/>
                          <a:ea typeface="+mn-ea"/>
                          <a:cs typeface="+mn-cs"/>
                        </a:rPr>
                        <a:t>1</a:t>
                      </a:r>
                      <a:endParaRPr lang="en-US" sz="1100" dirty="0"/>
                    </a:p>
                    <a:p>
                      <a:pPr marL="171450" indent="-171450">
                        <a:buFont typeface="Arial" panose="020B0604020202020204" pitchFamily="34" charset="0"/>
                        <a:buChar char="•"/>
                      </a:pPr>
                      <a:r>
                        <a:rPr lang="en-US" sz="1100" dirty="0"/>
                        <a:t>QuickBooks Online</a:t>
                      </a:r>
                      <a:r>
                        <a:rPr lang="en-US" sz="1100" kern="1200" baseline="30000" dirty="0">
                          <a:solidFill>
                            <a:schemeClr val="tx1"/>
                          </a:solidFill>
                          <a:latin typeface="+mn-lt"/>
                          <a:ea typeface="+mn-ea"/>
                          <a:cs typeface="+mn-cs"/>
                        </a:rPr>
                        <a:t>1</a:t>
                      </a:r>
                      <a:endParaRPr lang="en-US" sz="1100" dirty="0"/>
                    </a:p>
                    <a:p>
                      <a:pPr marL="171450" indent="-171450">
                        <a:buFont typeface="Arial" panose="020B0604020202020204" pitchFamily="34" charset="0"/>
                        <a:buChar char="•"/>
                      </a:pP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a:t>SparkPost</a:t>
                      </a:r>
                      <a:r>
                        <a:rPr lang="en-US" sz="1100" kern="1200" baseline="30000">
                          <a:solidFill>
                            <a:schemeClr val="tx1"/>
                          </a:solidFill>
                          <a:latin typeface="+mn-lt"/>
                          <a:ea typeface="+mn-ea"/>
                          <a:cs typeface="+mn-cs"/>
                        </a:rPr>
                        <a:t>1</a:t>
                      </a:r>
                      <a:endParaRPr lang="en-US" sz="1100" baseline="0"/>
                    </a:p>
                    <a:p>
                      <a:pPr marL="171450" indent="-171450">
                        <a:buFont typeface="Arial" panose="020B0604020202020204" pitchFamily="34" charset="0"/>
                        <a:buChar char="•"/>
                      </a:pPr>
                      <a:r>
                        <a:rPr lang="en-US" sz="1100"/>
                        <a:t>Smartsheet</a:t>
                      </a:r>
                    </a:p>
                    <a:p>
                      <a:pPr marL="171450" indent="-171450">
                        <a:buFont typeface="Arial" panose="020B0604020202020204" pitchFamily="34" charset="0"/>
                        <a:buChar char="•"/>
                      </a:pPr>
                      <a:r>
                        <a:rPr lang="en-US" sz="1100"/>
                        <a:t>SQL Sentry</a:t>
                      </a:r>
                      <a:r>
                        <a:rPr lang="en-US" sz="1100" kern="1200" baseline="30000">
                          <a:solidFill>
                            <a:schemeClr val="tx1"/>
                          </a:solidFill>
                          <a:latin typeface="+mn-lt"/>
                          <a:ea typeface="+mn-ea"/>
                          <a:cs typeface="+mn-cs"/>
                        </a:rPr>
                        <a:t>1</a:t>
                      </a:r>
                      <a:endParaRPr lang="en-US" sz="1100"/>
                    </a:p>
                    <a:p>
                      <a:pPr marL="171450" indent="-171450">
                        <a:buFont typeface="Arial" panose="020B0604020202020204" pitchFamily="34" charset="0"/>
                        <a:buChar char="•"/>
                      </a:pPr>
                      <a:r>
                        <a:rPr lang="en-US" sz="1100"/>
                        <a:t>Stripe</a:t>
                      </a:r>
                      <a:r>
                        <a:rPr lang="en-US" sz="1100" kern="1200" baseline="30000">
                          <a:solidFill>
                            <a:schemeClr val="tx1"/>
                          </a:solidFill>
                          <a:latin typeface="+mn-lt"/>
                          <a:ea typeface="+mn-ea"/>
                          <a:cs typeface="+mn-cs"/>
                        </a:rPr>
                        <a:t>1</a:t>
                      </a:r>
                      <a:endParaRPr lang="en-US" sz="1100"/>
                    </a:p>
                    <a:p>
                      <a:pPr marL="171450" indent="-171450">
                        <a:buFont typeface="Arial" panose="020B0604020202020204" pitchFamily="34" charset="0"/>
                        <a:buChar char="•"/>
                      </a:pPr>
                      <a:r>
                        <a:rPr lang="en-US" sz="1100"/>
                        <a:t>SweetIQ</a:t>
                      </a:r>
                      <a:r>
                        <a:rPr lang="en-US" sz="1100" kern="1200" baseline="30000">
                          <a:solidFill>
                            <a:schemeClr val="tx1"/>
                          </a:solidFill>
                          <a:latin typeface="+mn-lt"/>
                          <a:ea typeface="+mn-ea"/>
                          <a:cs typeface="+mn-cs"/>
                        </a:rPr>
                        <a:t>1</a:t>
                      </a:r>
                      <a:endParaRPr lang="en-US" sz="1100"/>
                    </a:p>
                    <a:p>
                      <a:pPr marL="171450" indent="-171450">
                        <a:buFont typeface="Arial" panose="020B0604020202020204" pitchFamily="34" charset="0"/>
                        <a:buChar char="•"/>
                      </a:pPr>
                      <a:r>
                        <a:rPr lang="en-US" sz="1100"/>
                        <a:t>Troux</a:t>
                      </a:r>
                      <a:r>
                        <a:rPr lang="en-US" sz="1100" kern="1200" baseline="30000">
                          <a:solidFill>
                            <a:schemeClr val="tx1"/>
                          </a:solidFill>
                          <a:latin typeface="+mn-lt"/>
                          <a:ea typeface="+mn-ea"/>
                          <a:cs typeface="+mn-cs"/>
                        </a:rPr>
                        <a:t>1</a:t>
                      </a:r>
                      <a:endParaRPr lang="en-US" sz="1100"/>
                    </a:p>
                    <a:p>
                      <a:pPr marL="171450" indent="-171450">
                        <a:buFont typeface="Arial" panose="020B0604020202020204" pitchFamily="34" charset="0"/>
                        <a:buChar char="•"/>
                      </a:pPr>
                      <a:r>
                        <a:rPr lang="en-US" sz="1100"/>
                        <a:t>Twilio</a:t>
                      </a:r>
                      <a:r>
                        <a:rPr lang="en-US" sz="1100" kern="1200" baseline="30000">
                          <a:solidFill>
                            <a:schemeClr val="tx1"/>
                          </a:solidFill>
                          <a:latin typeface="+mn-lt"/>
                          <a:ea typeface="+mn-ea"/>
                          <a:cs typeface="+mn-cs"/>
                        </a:rPr>
                        <a:t>1</a:t>
                      </a:r>
                      <a:endParaRPr lang="en-US" sz="1100"/>
                    </a:p>
                    <a:p>
                      <a:pPr marL="171450" indent="-171450">
                        <a:buFont typeface="Arial" panose="020B0604020202020204" pitchFamily="34" charset="0"/>
                        <a:buChar char="•"/>
                      </a:pPr>
                      <a:r>
                        <a:rPr lang="en-US" sz="1100"/>
                        <a:t>tyGraph</a:t>
                      </a:r>
                      <a:r>
                        <a:rPr lang="en-US" sz="1100" kern="1200" baseline="30000">
                          <a:solidFill>
                            <a:schemeClr val="tx1"/>
                          </a:solidFill>
                          <a:latin typeface="+mn-lt"/>
                          <a:ea typeface="+mn-ea"/>
                          <a:cs typeface="+mn-cs"/>
                        </a:rPr>
                        <a:t>1</a:t>
                      </a:r>
                      <a:endParaRPr lang="en-US" sz="1100"/>
                    </a:p>
                    <a:p>
                      <a:pPr marL="171450" indent="-171450">
                        <a:buFont typeface="Arial" panose="020B0604020202020204" pitchFamily="34" charset="0"/>
                        <a:buChar char="•"/>
                      </a:pPr>
                      <a:r>
                        <a:rPr lang="en-US" sz="1100"/>
                        <a:t>Visual Studio Team Services</a:t>
                      </a:r>
                      <a:r>
                        <a:rPr lang="en-US" sz="1100" kern="1200" baseline="30000">
                          <a:solidFill>
                            <a:schemeClr val="tx1"/>
                          </a:solidFill>
                          <a:latin typeface="+mn-lt"/>
                          <a:ea typeface="+mn-ea"/>
                          <a:cs typeface="+mn-cs"/>
                        </a:rPr>
                        <a:t>1</a:t>
                      </a:r>
                      <a:endParaRPr lang="en-US" sz="1100"/>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Webtrends</a:t>
                      </a:r>
                      <a:r>
                        <a:rPr lang="en-US" sz="1100" kern="1200" baseline="30000">
                          <a:solidFill>
                            <a:schemeClr val="tx1"/>
                          </a:solidFill>
                          <a:latin typeface="+mn-lt"/>
                          <a:ea typeface="+mn-ea"/>
                          <a:cs typeface="+mn-cs"/>
                        </a:rPr>
                        <a:t>1</a:t>
                      </a:r>
                      <a:endParaRPr lang="en-US" sz="1100"/>
                    </a:p>
                    <a:p>
                      <a:pPr marL="171450" indent="-171450">
                        <a:buFont typeface="Arial" panose="020B0604020202020204" pitchFamily="34" charset="0"/>
                        <a:buChar char="•"/>
                      </a:pPr>
                      <a:r>
                        <a:rPr lang="en-US" sz="1100"/>
                        <a:t>ZenDesk</a:t>
                      </a:r>
                      <a:r>
                        <a:rPr lang="en-US" sz="1100" kern="1200" baseline="30000">
                          <a:solidFill>
                            <a:schemeClr val="tx1"/>
                          </a:solidFill>
                          <a:latin typeface="+mn-lt"/>
                          <a:ea typeface="+mn-ea"/>
                          <a:cs typeface="+mn-cs"/>
                        </a:rPr>
                        <a:t>1</a:t>
                      </a:r>
                      <a:endParaRPr 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dirty="0"/>
                        <a:t>Web</a:t>
                      </a:r>
                    </a:p>
                    <a:p>
                      <a:pPr marL="171450" indent="-171450">
                        <a:buFont typeface="Arial" panose="020B0604020202020204" pitchFamily="34" charset="0"/>
                        <a:buChar char="•"/>
                      </a:pPr>
                      <a:r>
                        <a:rPr lang="en-US" sz="1100" dirty="0"/>
                        <a:t>SharePoint</a:t>
                      </a:r>
                      <a:r>
                        <a:rPr lang="en-US" sz="1100" baseline="0" dirty="0"/>
                        <a:t> List</a:t>
                      </a:r>
                      <a:endParaRPr lang="en-US" sz="1100" dirty="0"/>
                    </a:p>
                    <a:p>
                      <a:pPr marL="171450" indent="-171450">
                        <a:buFont typeface="Arial" panose="020B0604020202020204" pitchFamily="34" charset="0"/>
                        <a:buChar char="•"/>
                      </a:pPr>
                      <a:r>
                        <a:rPr lang="en-US" sz="1100" dirty="0"/>
                        <a:t>OData Feed</a:t>
                      </a:r>
                    </a:p>
                    <a:p>
                      <a:pPr marL="171450" indent="-171450">
                        <a:buFont typeface="Arial" panose="020B0604020202020204" pitchFamily="34" charset="0"/>
                        <a:buChar char="•"/>
                      </a:pPr>
                      <a:r>
                        <a:rPr lang="en-US" sz="1100" dirty="0"/>
                        <a:t>Hadoop File (HDFS)</a:t>
                      </a:r>
                    </a:p>
                    <a:p>
                      <a:pPr marL="171450" indent="-171450">
                        <a:buFont typeface="Arial" panose="020B0604020202020204" pitchFamily="34" charset="0"/>
                        <a:buChar char="•"/>
                      </a:pPr>
                      <a:r>
                        <a:rPr lang="en-US" sz="1100" dirty="0"/>
                        <a:t>Active Directory</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Microsoft Exchange</a:t>
                      </a:r>
                    </a:p>
                    <a:p>
                      <a:pPr marL="171450" indent="-171450">
                        <a:buFont typeface="Arial" panose="020B0604020202020204" pitchFamily="34" charset="0"/>
                        <a:buChar char="•"/>
                      </a:pPr>
                      <a:r>
                        <a:rPr lang="en-US" sz="1100" dirty="0"/>
                        <a:t>ODBC</a:t>
                      </a:r>
                    </a:p>
                    <a:p>
                      <a:pPr marL="171450" indent="-171450">
                        <a:buFont typeface="Arial" panose="020B0604020202020204" pitchFamily="34" charset="0"/>
                        <a:buChar char="•"/>
                      </a:pPr>
                      <a:r>
                        <a:rPr lang="en-US" sz="1100" dirty="0"/>
                        <a:t>OLE DB</a:t>
                      </a:r>
                    </a:p>
                    <a:p>
                      <a:pPr marL="171450" indent="-171450">
                        <a:buFont typeface="Arial" panose="020B0604020202020204" pitchFamily="34" charset="0"/>
                        <a:buChar char="•"/>
                      </a:pPr>
                      <a:r>
                        <a:rPr lang="en-US" sz="1100" dirty="0"/>
                        <a:t>R Script</a:t>
                      </a:r>
                    </a:p>
                    <a:p>
                      <a:pPr marL="171450" indent="-171450">
                        <a:buFont typeface="Arial" panose="020B0604020202020204" pitchFamily="34" charset="0"/>
                        <a:buChar char="•"/>
                      </a:pPr>
                      <a:r>
                        <a:rPr lang="en-US" sz="1100" dirty="0"/>
                        <a:t>Spark</a:t>
                      </a:r>
                      <a:r>
                        <a:rPr lang="en-US" sz="1100" kern="1200" baseline="30000" dirty="0">
                          <a:solidFill>
                            <a:schemeClr val="tx1"/>
                          </a:solidFill>
                          <a:latin typeface="+mn-lt"/>
                          <a:ea typeface="+mn-ea"/>
                          <a:cs typeface="+mn-cs"/>
                        </a:rPr>
                        <a:t>1</a:t>
                      </a:r>
                      <a:endParaRPr lang="en-US" sz="1100" dirty="0"/>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Blank Query</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baseline="30000" dirty="0">
                          <a:solidFill>
                            <a:schemeClr val="tx1"/>
                          </a:solidFill>
                          <a:latin typeface="+mn-lt"/>
                          <a:ea typeface="+mn-ea"/>
                          <a:cs typeface="+mn-cs"/>
                        </a:rPr>
                        <a:t>1</a:t>
                      </a:r>
                      <a:r>
                        <a:rPr lang="en-US" sz="1100" kern="1200" dirty="0">
                          <a:solidFill>
                            <a:schemeClr val="tx1"/>
                          </a:solidFill>
                          <a:latin typeface="+mn-lt"/>
                          <a:ea typeface="+mn-ea"/>
                          <a:cs typeface="+mn-cs"/>
                        </a:rPr>
                        <a:t> In Beta</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 Placeholder 2"/>
          <p:cNvSpPr>
            <a:spLocks noGrp="1"/>
          </p:cNvSpPr>
          <p:nvPr>
            <p:ph type="body" sz="quarter" idx="4294967295"/>
          </p:nvPr>
        </p:nvSpPr>
        <p:spPr>
          <a:xfrm>
            <a:off x="2974975" y="5168900"/>
            <a:ext cx="9217025" cy="2541588"/>
          </a:xfrm>
        </p:spPr>
        <p:txBody>
          <a:bodyPr vert="horz" wrap="square" lIns="182880" tIns="146304" rIns="182880" bIns="146304" rtlCol="0">
            <a:noAutofit/>
          </a:bodyPr>
          <a:lstStyle/>
          <a:p>
            <a:pPr marL="342900" indent="-342900" defTabSz="914400" fontAlgn="base">
              <a:lnSpc>
                <a:spcPct val="100000"/>
              </a:lnSpc>
              <a:spcBef>
                <a:spcPts val="0"/>
              </a:spcBef>
              <a:spcAft>
                <a:spcPts val="300"/>
              </a:spcAft>
              <a:buFont typeface="Symbol" panose="05050102010706020507" pitchFamily="18" charset="2"/>
              <a:buChar char=""/>
            </a:pPr>
            <a:r>
              <a:rPr lang="en-US" sz="1800">
                <a:solidFill>
                  <a:schemeClr val="tx1"/>
                </a:solidFill>
                <a:ea typeface="Calibri" panose="020F0502020204030204" pitchFamily="34" charset="0"/>
                <a:cs typeface="Times New Roman" panose="02020603050405020304" pitchFamily="18" charset="0"/>
              </a:rPr>
              <a:t>The available data sources are </a:t>
            </a:r>
            <a:r>
              <a:rPr lang="en-US" sz="1800" b="1">
                <a:solidFill>
                  <a:schemeClr val="tx1"/>
                </a:solidFill>
                <a:ea typeface="Calibri" panose="020F0502020204030204" pitchFamily="34" charset="0"/>
                <a:cs typeface="Times New Roman" panose="02020603050405020304" pitchFamily="18" charset="0"/>
              </a:rPr>
              <a:t>constantly evolving</a:t>
            </a:r>
          </a:p>
          <a:p>
            <a:pPr marL="342900" indent="-342900" defTabSz="914400" fontAlgn="base">
              <a:lnSpc>
                <a:spcPct val="100000"/>
              </a:lnSpc>
              <a:spcBef>
                <a:spcPts val="0"/>
              </a:spcBef>
              <a:spcAft>
                <a:spcPts val="300"/>
              </a:spcAft>
              <a:buFont typeface="Symbol" panose="05050102010706020507" pitchFamily="18" charset="2"/>
              <a:buChar char=""/>
            </a:pPr>
            <a:r>
              <a:rPr lang="en-US" sz="1800">
                <a:solidFill>
                  <a:schemeClr val="tx1"/>
                </a:solidFill>
                <a:ea typeface="Calibri" panose="020F0502020204030204" pitchFamily="34" charset="0"/>
                <a:cs typeface="Times New Roman" panose="02020603050405020304" pitchFamily="18" charset="0"/>
              </a:rPr>
              <a:t>Some of them support </a:t>
            </a:r>
            <a:r>
              <a:rPr lang="en-US" sz="1800" b="1">
                <a:solidFill>
                  <a:schemeClr val="tx1"/>
                </a:solidFill>
                <a:ea typeface="Calibri" panose="020F0502020204030204" pitchFamily="34" charset="0"/>
                <a:cs typeface="Times New Roman" panose="02020603050405020304" pitchFamily="18" charset="0"/>
              </a:rPr>
              <a:t>Direct Query (DQ). </a:t>
            </a:r>
            <a:r>
              <a:rPr lang="en-US" sz="1800">
                <a:solidFill>
                  <a:schemeClr val="tx1"/>
                </a:solidFill>
                <a:ea typeface="Calibri" panose="020F0502020204030204" pitchFamily="34" charset="0"/>
                <a:cs typeface="Times New Roman" panose="02020603050405020304" pitchFamily="18" charset="0"/>
              </a:rPr>
              <a:t>No data is imported but </a:t>
            </a:r>
            <a:r>
              <a:rPr lang="en-US" sz="1800" b="1">
                <a:solidFill>
                  <a:schemeClr val="tx1"/>
                </a:solidFill>
                <a:ea typeface="Calibri" panose="020F0502020204030204" pitchFamily="34" charset="0"/>
                <a:cs typeface="Times New Roman" panose="02020603050405020304" pitchFamily="18" charset="0"/>
              </a:rPr>
              <a:t>cannot mix import modes or data sources</a:t>
            </a:r>
            <a:endParaRPr lang="en-US" sz="180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00000"/>
              </a:lnSpc>
              <a:spcBef>
                <a:spcPts val="0"/>
              </a:spcBef>
              <a:spcAft>
                <a:spcPts val="300"/>
              </a:spcAft>
              <a:buFont typeface="Symbol" panose="05050102010706020507" pitchFamily="18" charset="2"/>
              <a:buChar char=""/>
            </a:pPr>
            <a:r>
              <a:rPr lang="en-US" sz="1800">
                <a:solidFill>
                  <a:schemeClr val="tx1"/>
                </a:solidFill>
                <a:ea typeface="Calibri" panose="020F0502020204030204" pitchFamily="34" charset="0"/>
                <a:cs typeface="Times New Roman" panose="02020603050405020304" pitchFamily="18" charset="0"/>
              </a:rPr>
              <a:t>There are also some </a:t>
            </a:r>
            <a:r>
              <a:rPr lang="en-US" sz="1800" b="1">
                <a:solidFill>
                  <a:schemeClr val="tx1"/>
                </a:solidFill>
                <a:ea typeface="Calibri" panose="020F0502020204030204" pitchFamily="34" charset="0"/>
                <a:cs typeface="Times New Roman" panose="02020603050405020304" pitchFamily="18" charset="0"/>
              </a:rPr>
              <a:t>limitations on the transformations </a:t>
            </a:r>
            <a:r>
              <a:rPr lang="en-US" sz="1800">
                <a:solidFill>
                  <a:schemeClr val="tx1"/>
                </a:solidFill>
                <a:ea typeface="Calibri" panose="020F0502020204030204" pitchFamily="34" charset="0"/>
                <a:cs typeface="Times New Roman" panose="02020603050405020304" pitchFamily="18" charset="0"/>
              </a:rPr>
              <a:t>that can be done </a:t>
            </a:r>
            <a:r>
              <a:rPr lang="en-US" sz="1800" b="1">
                <a:solidFill>
                  <a:schemeClr val="tx1"/>
                </a:solidFill>
                <a:ea typeface="Calibri" panose="020F0502020204030204" pitchFamily="34" charset="0"/>
                <a:cs typeface="Times New Roman" panose="02020603050405020304" pitchFamily="18" charset="0"/>
              </a:rPr>
              <a:t>with DQ</a:t>
            </a:r>
          </a:p>
          <a:p>
            <a:pPr marL="342900" indent="-342900" defTabSz="914400" fontAlgn="base">
              <a:lnSpc>
                <a:spcPct val="100000"/>
              </a:lnSpc>
              <a:spcBef>
                <a:spcPts val="0"/>
              </a:spcBef>
              <a:spcAft>
                <a:spcPts val="300"/>
              </a:spcAft>
              <a:buFont typeface="Symbol" panose="05050102010706020507" pitchFamily="18" charset="2"/>
              <a:buChar char=""/>
            </a:pPr>
            <a:endParaRPr lang="en-US" sz="1800">
              <a:solidFill>
                <a:schemeClr val="tx1"/>
              </a:solidFill>
              <a:ea typeface="Calibri" panose="020F0502020204030204" pitchFamily="34" charset="0"/>
              <a:cs typeface="Times New Roman" panose="02020603050405020304" pitchFamily="18" charset="0"/>
            </a:endParaRPr>
          </a:p>
        </p:txBody>
      </p:sp>
      <p:sp>
        <p:nvSpPr>
          <p:cNvPr id="52"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Segoe UI Light"/>
                <a:ea typeface="+mn-ea"/>
                <a:cs typeface="+mn-cs"/>
              </a:rPr>
              <a:t>Data sources available through Power BI Desktop </a:t>
            </a:r>
            <a:r>
              <a:rPr kumimoji="0" lang="en-US" sz="1400" b="0" i="1" u="none" strike="noStrike" kern="1200" cap="none" spc="0" normalizeH="0" baseline="0" noProof="0">
                <a:ln>
                  <a:noFill/>
                </a:ln>
                <a:solidFill>
                  <a:prstClr val="black"/>
                </a:solidFill>
                <a:effectLst/>
                <a:uLnTx/>
                <a:uFillTx/>
                <a:latin typeface="Segoe UI Light"/>
                <a:ea typeface="+mn-ea"/>
                <a:cs typeface="+mn-cs"/>
              </a:rPr>
              <a:t>(not all listed)</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Connecting to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Tree>
    <p:extLst>
      <p:ext uri="{BB962C8B-B14F-4D97-AF65-F5344CB8AC3E}">
        <p14:creationId xmlns:p14="http://schemas.microsoft.com/office/powerpoint/2010/main" val="107141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Connecting to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Text Placeholder 2"/>
          <p:cNvSpPr txBox="1">
            <a:spLocks/>
          </p:cNvSpPr>
          <p:nvPr/>
        </p:nvSpPr>
        <p:spPr>
          <a:xfrm>
            <a:off x="3183600" y="1344467"/>
            <a:ext cx="3690166" cy="5005340"/>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Once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connections</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are established, you can easily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change</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them</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For instance change from Test to Production Environment</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Go to File -&gt; Options and Settings -&gt; Data Source Settings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Specified</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credentials can be cleared</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scope can be current file or previous created connections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Segoe UI Light"/>
                <a:ea typeface="+mn-ea"/>
                <a:cs typeface="+mn-cs"/>
              </a:rPr>
              <a:t>Changing connections</a:t>
            </a:r>
          </a:p>
        </p:txBody>
      </p:sp>
      <p:pic>
        <p:nvPicPr>
          <p:cNvPr id="2" name="Picture 1"/>
          <p:cNvPicPr>
            <a:picLocks noChangeAspect="1"/>
          </p:cNvPicPr>
          <p:nvPr/>
        </p:nvPicPr>
        <p:blipFill>
          <a:blip r:embed="rId3"/>
          <a:stretch>
            <a:fillRect/>
          </a:stretch>
        </p:blipFill>
        <p:spPr>
          <a:xfrm>
            <a:off x="7095854" y="2031208"/>
            <a:ext cx="4623180" cy="33585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2722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Power BI Desktop:</a:t>
            </a:r>
            <a:br>
              <a:rPr lang="en-US">
                <a:solidFill>
                  <a:schemeClr val="bg1"/>
                </a:solidFill>
              </a:rPr>
            </a:br>
            <a:r>
              <a:rPr lang="en-US">
                <a:solidFill>
                  <a:schemeClr val="bg1"/>
                </a:solidFill>
              </a:rPr>
              <a:t>Preparing Data</a:t>
            </a:r>
          </a:p>
        </p:txBody>
      </p:sp>
    </p:spTree>
    <p:extLst>
      <p:ext uri="{BB962C8B-B14F-4D97-AF65-F5344CB8AC3E}">
        <p14:creationId xmlns:p14="http://schemas.microsoft.com/office/powerpoint/2010/main" val="144504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Text Placeholder 2"/>
          <p:cNvSpPr txBox="1">
            <a:spLocks/>
          </p:cNvSpPr>
          <p:nvPr/>
        </p:nvSpPr>
        <p:spPr>
          <a:xfrm>
            <a:off x="3126297" y="1103755"/>
            <a:ext cx="8795476" cy="4739586"/>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Shaping is the act of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transforming</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the data to meet our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business requirements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Apply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data cleaning operations </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and correct/remove errors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Rename the data </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so it is more meaningful</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Combine data</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from different data sources in a single table</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Create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personal </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(reusable)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views </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of the data</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 set of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out-of-the box transformations</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are available to help</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programming language </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is available for addressing more complex use-cases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Source data is not changed</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all the transformations are applied on the Desktop engine</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5" name="Title 4"/>
          <p:cNvSpPr>
            <a:spLocks noGrp="1"/>
          </p:cNvSpPr>
          <p:nvPr>
            <p:ph type="title"/>
          </p:nvPr>
        </p:nvSpPr>
        <p:spPr/>
        <p:txBody>
          <a:bodyPr/>
          <a:lstStyle/>
          <a:p>
            <a:r>
              <a:rPr lang="en-GB"/>
              <a:t>Shaping Data</a:t>
            </a:r>
          </a:p>
        </p:txBody>
      </p:sp>
    </p:spTree>
    <p:extLst>
      <p:ext uri="{BB962C8B-B14F-4D97-AF65-F5344CB8AC3E}">
        <p14:creationId xmlns:p14="http://schemas.microsoft.com/office/powerpoint/2010/main" val="340995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Text Placeholder 2"/>
          <p:cNvSpPr txBox="1">
            <a:spLocks/>
          </p:cNvSpPr>
          <p:nvPr/>
        </p:nvSpPr>
        <p:spPr>
          <a:xfrm>
            <a:off x="7124525" y="1463777"/>
            <a:ext cx="4673601" cy="1521429"/>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Once the data is loaded or referenced into Power BI Desktop, the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“Edit Queries” </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option in the “Home” ribbon allows the edition of the imported entities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15635" b="17361"/>
          <a:stretch/>
        </p:blipFill>
        <p:spPr>
          <a:xfrm>
            <a:off x="3103013" y="1603955"/>
            <a:ext cx="3872759" cy="2762502"/>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stretch>
            <a:fillRect/>
          </a:stretch>
        </p:blipFill>
        <p:spPr>
          <a:xfrm>
            <a:off x="5039392" y="3119035"/>
            <a:ext cx="3030324" cy="3643871"/>
          </a:xfrm>
          <a:prstGeom prst="rect">
            <a:avLst/>
          </a:prstGeom>
          <a:ln>
            <a:noFill/>
          </a:ln>
          <a:effectLst>
            <a:outerShdw blurRad="190500" algn="tl" rotWithShape="0">
              <a:srgbClr val="000000">
                <a:alpha val="70000"/>
              </a:srgbClr>
            </a:outerShdw>
          </a:effectLst>
        </p:spPr>
      </p:pic>
      <p:sp>
        <p:nvSpPr>
          <p:cNvPr id="42" name="Text Placeholder 2"/>
          <p:cNvSpPr txBox="1">
            <a:spLocks/>
          </p:cNvSpPr>
          <p:nvPr/>
        </p:nvSpPr>
        <p:spPr>
          <a:xfrm>
            <a:off x="8192021" y="3580855"/>
            <a:ext cx="3720231" cy="297025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Each entity </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that was loaded from each data source will generate a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separate query</a:t>
            </a: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Transformations</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are applied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per-entity</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although it is possible to combine them.</a:t>
            </a:r>
            <a:endPar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5" name="Title 4"/>
          <p:cNvSpPr>
            <a:spLocks noGrp="1"/>
          </p:cNvSpPr>
          <p:nvPr>
            <p:ph type="title"/>
          </p:nvPr>
        </p:nvSpPr>
        <p:spPr/>
        <p:txBody>
          <a:bodyPr/>
          <a:lstStyle/>
          <a:p>
            <a:r>
              <a:rPr lang="en-US" i="1">
                <a:solidFill>
                  <a:schemeClr val="tx1"/>
                </a:solidFill>
              </a:rPr>
              <a:t>Query Editor</a:t>
            </a:r>
            <a:endParaRPr lang="en-GB"/>
          </a:p>
        </p:txBody>
      </p:sp>
    </p:spTree>
    <p:extLst>
      <p:ext uri="{BB962C8B-B14F-4D97-AF65-F5344CB8AC3E}">
        <p14:creationId xmlns:p14="http://schemas.microsoft.com/office/powerpoint/2010/main" val="226764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587" y="1348358"/>
            <a:ext cx="6858506" cy="4800955"/>
          </a:xfrm>
          <a:prstGeom prst="rect">
            <a:avLst/>
          </a:prstGeom>
          <a:ln>
            <a:noFill/>
          </a:ln>
          <a:effectLst>
            <a:outerShdw blurRad="190500" algn="tl" rotWithShape="0">
              <a:srgbClr val="000000">
                <a:alpha val="70000"/>
              </a:srgbClr>
            </a:outerShdw>
          </a:effectLst>
        </p:spPr>
      </p:pic>
      <p:sp>
        <p:nvSpPr>
          <p:cNvPr id="3" name="Oval 2"/>
          <p:cNvSpPr/>
          <p:nvPr/>
        </p:nvSpPr>
        <p:spPr bwMode="auto">
          <a:xfrm>
            <a:off x="3156164" y="6295894"/>
            <a:ext cx="338667" cy="313805"/>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44" name="Text Placeholder 2"/>
          <p:cNvSpPr txBox="1">
            <a:spLocks/>
          </p:cNvSpPr>
          <p:nvPr/>
        </p:nvSpPr>
        <p:spPr>
          <a:xfrm>
            <a:off x="3494831" y="6162929"/>
            <a:ext cx="1725964" cy="265930"/>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300"/>
              </a:spcAft>
              <a:buClrTx/>
              <a:buSzPct val="90000"/>
              <a:buFont typeface="Arial" panose="020B0604020202020204" pitchFamily="34" charset="0"/>
              <a:buNone/>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Query Ribbon</a:t>
            </a:r>
          </a:p>
        </p:txBody>
      </p:sp>
      <p:sp>
        <p:nvSpPr>
          <p:cNvPr id="45" name="Oval 44"/>
          <p:cNvSpPr/>
          <p:nvPr/>
        </p:nvSpPr>
        <p:spPr bwMode="auto">
          <a:xfrm>
            <a:off x="5220795" y="6295894"/>
            <a:ext cx="338667" cy="313805"/>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46" name="Text Placeholder 2"/>
          <p:cNvSpPr txBox="1">
            <a:spLocks/>
          </p:cNvSpPr>
          <p:nvPr/>
        </p:nvSpPr>
        <p:spPr>
          <a:xfrm>
            <a:off x="5559462" y="6162929"/>
            <a:ext cx="1725964" cy="265930"/>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300"/>
              </a:spcAft>
              <a:buClrTx/>
              <a:buSzPct val="90000"/>
              <a:buFont typeface="Arial" panose="020B0604020202020204" pitchFamily="34" charset="0"/>
              <a:buNone/>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Left Pane</a:t>
            </a:r>
          </a:p>
        </p:txBody>
      </p:sp>
      <p:sp>
        <p:nvSpPr>
          <p:cNvPr id="49" name="Oval 48"/>
          <p:cNvSpPr/>
          <p:nvPr/>
        </p:nvSpPr>
        <p:spPr bwMode="auto">
          <a:xfrm>
            <a:off x="7285426" y="6300930"/>
            <a:ext cx="338667" cy="313805"/>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50" name="Text Placeholder 2"/>
          <p:cNvSpPr txBox="1">
            <a:spLocks/>
          </p:cNvSpPr>
          <p:nvPr/>
        </p:nvSpPr>
        <p:spPr>
          <a:xfrm>
            <a:off x="7624093" y="6167965"/>
            <a:ext cx="2039142" cy="25585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300"/>
              </a:spcAft>
              <a:buClrTx/>
              <a:buSzPct val="90000"/>
              <a:buFont typeface="Arial" panose="020B0604020202020204" pitchFamily="34" charset="0"/>
              <a:buNone/>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Center Pane</a:t>
            </a:r>
          </a:p>
        </p:txBody>
      </p:sp>
      <p:sp>
        <p:nvSpPr>
          <p:cNvPr id="51" name="Oval 50"/>
          <p:cNvSpPr/>
          <p:nvPr/>
        </p:nvSpPr>
        <p:spPr bwMode="auto">
          <a:xfrm>
            <a:off x="9663235" y="6300930"/>
            <a:ext cx="397487" cy="326753"/>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52" name="Text Placeholder 2"/>
          <p:cNvSpPr txBox="1">
            <a:spLocks/>
          </p:cNvSpPr>
          <p:nvPr/>
        </p:nvSpPr>
        <p:spPr>
          <a:xfrm>
            <a:off x="10001901" y="6167965"/>
            <a:ext cx="2393299" cy="26641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300"/>
              </a:spcAft>
              <a:buClrTx/>
              <a:buSzPct val="90000"/>
              <a:buFont typeface="Arial" panose="020B0604020202020204" pitchFamily="34" charset="0"/>
              <a:buNone/>
              <a:tabLst/>
              <a:defRPr/>
            </a:pP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Query Settings Pane</a:t>
            </a:r>
          </a:p>
        </p:txBody>
      </p:sp>
      <p:sp>
        <p:nvSpPr>
          <p:cNvPr id="7" name="Title 6"/>
          <p:cNvSpPr>
            <a:spLocks noGrp="1"/>
          </p:cNvSpPr>
          <p:nvPr>
            <p:ph type="title"/>
          </p:nvPr>
        </p:nvSpPr>
        <p:spPr/>
        <p:txBody>
          <a:bodyPr/>
          <a:lstStyle/>
          <a:p>
            <a:r>
              <a:rPr lang="en-US" i="1">
                <a:solidFill>
                  <a:schemeClr val="tx1"/>
                </a:solidFill>
              </a:rPr>
              <a:t>Query Editor</a:t>
            </a:r>
            <a:endParaRPr lang="en-GB"/>
          </a:p>
        </p:txBody>
      </p:sp>
    </p:spTree>
    <p:extLst>
      <p:ext uri="{BB962C8B-B14F-4D97-AF65-F5344CB8AC3E}">
        <p14:creationId xmlns:p14="http://schemas.microsoft.com/office/powerpoint/2010/main" val="41222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Text Placeholder 2"/>
          <p:cNvSpPr txBox="1">
            <a:spLocks/>
          </p:cNvSpPr>
          <p:nvPr/>
        </p:nvSpPr>
        <p:spPr>
          <a:xfrm>
            <a:off x="3123008" y="3522271"/>
            <a:ext cx="9079770" cy="944045"/>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“Transform”</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tab provides access to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common data transformation tasks</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such as adding or removing columns, changing data types, splitting columns, and other data-driven tasks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061868" y="2307300"/>
            <a:ext cx="9020256" cy="1026638"/>
          </a:xfrm>
          <a:prstGeom prst="rect">
            <a:avLst/>
          </a:prstGeom>
          <a:ln>
            <a:noFill/>
          </a:ln>
          <a:effectLst>
            <a:outerShdw blurRad="190500" algn="tl" rotWithShape="0">
              <a:srgbClr val="000000">
                <a:alpha val="70000"/>
              </a:srgbClr>
            </a:outerShdw>
          </a:effectLst>
        </p:spPr>
      </p:pic>
      <p:sp>
        <p:nvSpPr>
          <p:cNvPr id="43" name="Text Placeholder 2"/>
          <p:cNvSpPr txBox="1">
            <a:spLocks/>
          </p:cNvSpPr>
          <p:nvPr/>
        </p:nvSpPr>
        <p:spPr>
          <a:xfrm>
            <a:off x="3061868" y="1358023"/>
            <a:ext cx="9079770" cy="944045"/>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“Home”</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tab contains the common query tasks including the combination of queries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3114928" y="4708832"/>
            <a:ext cx="9021600" cy="852526"/>
          </a:xfrm>
          <a:prstGeom prst="rect">
            <a:avLst/>
          </a:prstGeom>
          <a:ln>
            <a:noFill/>
          </a:ln>
          <a:effectLst>
            <a:outerShdw blurRad="190500" algn="tl" rotWithShape="0">
              <a:srgbClr val="000000">
                <a:alpha val="70000"/>
              </a:srgbClr>
            </a:outerShdw>
          </a:effectLst>
        </p:spPr>
      </p:pic>
      <p:sp>
        <p:nvSpPr>
          <p:cNvPr id="7" name="Title 6"/>
          <p:cNvSpPr>
            <a:spLocks noGrp="1"/>
          </p:cNvSpPr>
          <p:nvPr>
            <p:ph type="title"/>
          </p:nvPr>
        </p:nvSpPr>
        <p:spPr/>
        <p:txBody>
          <a:bodyPr/>
          <a:lstStyle/>
          <a:p>
            <a:r>
              <a:rPr lang="en-US" i="1">
                <a:solidFill>
                  <a:schemeClr val="tx1"/>
                </a:solidFill>
              </a:rPr>
              <a:t>Query Editor - Query Ribbon</a:t>
            </a:r>
            <a:br>
              <a:rPr lang="en-US" i="1">
                <a:solidFill>
                  <a:schemeClr val="tx1"/>
                </a:solidFill>
              </a:rPr>
            </a:br>
            <a:endParaRPr lang="en-GB"/>
          </a:p>
        </p:txBody>
      </p:sp>
    </p:spTree>
    <p:extLst>
      <p:ext uri="{BB962C8B-B14F-4D97-AF65-F5344CB8AC3E}">
        <p14:creationId xmlns:p14="http://schemas.microsoft.com/office/powerpoint/2010/main" val="15941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Text Placeholder 2"/>
          <p:cNvSpPr txBox="1">
            <a:spLocks/>
          </p:cNvSpPr>
          <p:nvPr/>
        </p:nvSpPr>
        <p:spPr>
          <a:xfrm>
            <a:off x="3166453" y="3719052"/>
            <a:ext cx="9079770" cy="944045"/>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“View”</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tab provides access to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query settings</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and the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Advanced Editor</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where we can develop our own data transformation scripts.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43" name="Text Placeholder 2"/>
          <p:cNvSpPr txBox="1">
            <a:spLocks/>
          </p:cNvSpPr>
          <p:nvPr/>
        </p:nvSpPr>
        <p:spPr>
          <a:xfrm>
            <a:off x="3061868" y="1369312"/>
            <a:ext cx="9079770" cy="944045"/>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“Add Column”</a:t>
            </a: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tab provides additional tasks associated with columns such as formatting column data, adding custom columns or invoking functions</a:t>
            </a:r>
          </a:p>
          <a:p>
            <a:pPr marL="342900" marR="0" lvl="0" indent="-342900" algn="l" defTabSz="914400" rtl="0" eaLnBrk="1" fontAlgn="base" latinLnBrk="0" hangingPunct="1">
              <a:lnSpc>
                <a:spcPct val="100000"/>
              </a:lnSpc>
              <a:spcBef>
                <a:spcPts val="0"/>
              </a:spcBef>
              <a:spcAft>
                <a:spcPts val="300"/>
              </a:spcAft>
              <a:buClrTx/>
              <a:buSzPct val="90000"/>
              <a:buFont typeface="Symbol" panose="05050102010706020507" pitchFamily="18" charset="2"/>
              <a:buChar char=""/>
              <a:tabLst/>
              <a:defRPr/>
            </a:pPr>
            <a:endParaRPr kumimoji="0" lang="en-US" sz="1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3166453" y="2288954"/>
            <a:ext cx="8524875" cy="1333500"/>
          </a:xfrm>
          <a:prstGeom prst="rect">
            <a:avLst/>
          </a:prstGeom>
          <a:ln>
            <a:noFill/>
          </a:ln>
          <a:effectLst>
            <a:outerShdw blurRad="190500" algn="tl" rotWithShape="0">
              <a:srgbClr val="000000">
                <a:alpha val="70000"/>
              </a:srgbClr>
            </a:outerShdw>
          </a:effectLst>
        </p:spPr>
      </p:pic>
      <p:pic>
        <p:nvPicPr>
          <p:cNvPr id="39" name="Picture 38"/>
          <p:cNvPicPr>
            <a:picLocks noChangeAspect="1"/>
          </p:cNvPicPr>
          <p:nvPr/>
        </p:nvPicPr>
        <p:blipFill>
          <a:blip r:embed="rId4"/>
          <a:stretch>
            <a:fillRect/>
          </a:stretch>
        </p:blipFill>
        <p:spPr>
          <a:xfrm>
            <a:off x="4582328" y="4708832"/>
            <a:ext cx="6038850" cy="1371600"/>
          </a:xfrm>
          <a:prstGeom prst="rect">
            <a:avLst/>
          </a:prstGeom>
          <a:ln>
            <a:noFill/>
          </a:ln>
          <a:effectLst>
            <a:outerShdw blurRad="190500" algn="tl" rotWithShape="0">
              <a:srgbClr val="000000">
                <a:alpha val="70000"/>
              </a:srgbClr>
            </a:outerShdw>
          </a:effectLst>
        </p:spPr>
      </p:pic>
      <p:sp>
        <p:nvSpPr>
          <p:cNvPr id="6" name="Title 5"/>
          <p:cNvSpPr>
            <a:spLocks noGrp="1"/>
          </p:cNvSpPr>
          <p:nvPr>
            <p:ph type="title"/>
          </p:nvPr>
        </p:nvSpPr>
        <p:spPr/>
        <p:txBody>
          <a:bodyPr/>
          <a:lstStyle/>
          <a:p>
            <a:r>
              <a:rPr lang="en-US" i="1">
                <a:solidFill>
                  <a:schemeClr val="tx1"/>
                </a:solidFill>
              </a:rPr>
              <a:t>Query Editor - Query Ribbon</a:t>
            </a:r>
            <a:br>
              <a:rPr lang="en-US" i="1">
                <a:solidFill>
                  <a:schemeClr val="tx1"/>
                </a:solidFill>
              </a:rPr>
            </a:br>
            <a:endParaRPr lang="en-GB"/>
          </a:p>
        </p:txBody>
      </p:sp>
    </p:spTree>
    <p:extLst>
      <p:ext uri="{BB962C8B-B14F-4D97-AF65-F5344CB8AC3E}">
        <p14:creationId xmlns:p14="http://schemas.microsoft.com/office/powerpoint/2010/main" val="7508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448" y="0"/>
            <a:ext cx="10116781" cy="646331"/>
          </a:xfrm>
          <a:prstGeom prst="rect">
            <a:avLst/>
          </a:prstGeom>
          <a:noFill/>
        </p:spPr>
        <p:txBody>
          <a:bodyPr wrap="square" rtlCol="0">
            <a:spAutoFit/>
          </a:bodyPr>
          <a:lstStyle/>
          <a:p>
            <a:r>
              <a:rPr lang="en-US" sz="3600">
                <a:latin typeface="+mj-lt"/>
              </a:rPr>
              <a:t>Key benefits and differentiators of Power BI for IT</a:t>
            </a:r>
            <a:endParaRPr lang="en-US" sz="3600" b="1">
              <a:latin typeface="+mj-lt"/>
              <a:cs typeface="Segoe UI" panose="020B0502040204020203" pitchFamily="34" charset="0"/>
            </a:endParaRPr>
          </a:p>
        </p:txBody>
      </p:sp>
      <p:grpSp>
        <p:nvGrpSpPr>
          <p:cNvPr id="9" name="Group 8"/>
          <p:cNvGrpSpPr/>
          <p:nvPr/>
        </p:nvGrpSpPr>
        <p:grpSpPr>
          <a:xfrm>
            <a:off x="395106" y="3678765"/>
            <a:ext cx="6320920" cy="709416"/>
            <a:chOff x="330771" y="5800102"/>
            <a:chExt cx="6320920" cy="709416"/>
          </a:xfrm>
        </p:grpSpPr>
        <p:sp>
          <p:nvSpPr>
            <p:cNvPr id="54" name="Rectangle 53"/>
            <p:cNvSpPr/>
            <p:nvPr/>
          </p:nvSpPr>
          <p:spPr bwMode="auto">
            <a:xfrm>
              <a:off x="330771" y="580010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a:ln w="3175">
                    <a:noFill/>
                  </a:ln>
                  <a:solidFill>
                    <a:schemeClr val="tx1"/>
                  </a:solidFill>
                  <a:latin typeface="Calibri Light" panose="020F0302020204030204"/>
                </a:rPr>
                <a:t>Integrated with familiar Microsoft products, utilizes infrastructure, scale &amp; availability in Azure &amp; O365</a:t>
              </a:r>
            </a:p>
          </p:txBody>
        </p:sp>
        <p:sp>
          <p:nvSpPr>
            <p:cNvPr id="74" name="Rectangle 73"/>
            <p:cNvSpPr/>
            <p:nvPr/>
          </p:nvSpPr>
          <p:spPr bwMode="auto">
            <a:xfrm>
              <a:off x="330772" y="58001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75" name="Group 74"/>
            <p:cNvGrpSpPr/>
            <p:nvPr/>
          </p:nvGrpSpPr>
          <p:grpSpPr>
            <a:xfrm>
              <a:off x="456880" y="5924930"/>
              <a:ext cx="457200" cy="459760"/>
              <a:chOff x="4862621" y="5295900"/>
              <a:chExt cx="575101" cy="592606"/>
            </a:xfrm>
            <a:solidFill>
              <a:srgbClr val="F2C81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 name="Group 9"/>
          <p:cNvGrpSpPr/>
          <p:nvPr/>
        </p:nvGrpSpPr>
        <p:grpSpPr>
          <a:xfrm>
            <a:off x="395106" y="1228214"/>
            <a:ext cx="6320920" cy="711328"/>
            <a:chOff x="2739892" y="6384690"/>
            <a:chExt cx="6320920" cy="711328"/>
          </a:xfrm>
        </p:grpSpPr>
        <p:sp>
          <p:nvSpPr>
            <p:cNvPr id="61" name="Rectangle 60"/>
            <p:cNvSpPr/>
            <p:nvPr/>
          </p:nvSpPr>
          <p:spPr bwMode="auto">
            <a:xfrm>
              <a:off x="2746237" y="63866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2739892" y="638469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a:ln w="3175">
                    <a:noFill/>
                  </a:ln>
                  <a:solidFill>
                    <a:schemeClr val="tx1"/>
                  </a:solidFill>
                  <a:latin typeface="Calibri Light" panose="020F0302020204030204"/>
                </a:rPr>
                <a:t>Fast deployment with a hybrid solution, ease of maintenance and 99.9% uptime SLA</a:t>
              </a:r>
            </a:p>
          </p:txBody>
        </p:sp>
        <p:grpSp>
          <p:nvGrpSpPr>
            <p:cNvPr id="64" name="Group 63"/>
            <p:cNvGrpSpPr/>
            <p:nvPr/>
          </p:nvGrpSpPr>
          <p:grpSpPr bwMode="black">
            <a:xfrm>
              <a:off x="2839643" y="6497482"/>
              <a:ext cx="515779" cy="489217"/>
              <a:chOff x="2462213" y="1598613"/>
              <a:chExt cx="4222750" cy="3667125"/>
            </a:xfrm>
            <a:solidFill>
              <a:srgbClr val="FFCC00"/>
            </a:solidFill>
          </p:grpSpPr>
          <p:sp>
            <p:nvSpPr>
              <p:cNvPr id="65"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6"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7"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8"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9"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0"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1"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5"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0"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1"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2"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3"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4"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5"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6"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7"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8"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9"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0"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1"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2"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3"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4"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5"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6"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7"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6" name="Group 5"/>
          <p:cNvGrpSpPr/>
          <p:nvPr/>
        </p:nvGrpSpPr>
        <p:grpSpPr>
          <a:xfrm>
            <a:off x="395106" y="2046339"/>
            <a:ext cx="6320920" cy="709416"/>
            <a:chOff x="339110" y="1953693"/>
            <a:chExt cx="6320920" cy="709416"/>
          </a:xfrm>
        </p:grpSpPr>
        <p:grpSp>
          <p:nvGrpSpPr>
            <p:cNvPr id="7" name="Group 6"/>
            <p:cNvGrpSpPr/>
            <p:nvPr/>
          </p:nvGrpSpPr>
          <p:grpSpPr>
            <a:xfrm>
              <a:off x="339110" y="1953693"/>
              <a:ext cx="6320920" cy="709416"/>
              <a:chOff x="330771" y="4208462"/>
              <a:chExt cx="6320920" cy="709416"/>
            </a:xfrm>
          </p:grpSpPr>
          <p:sp>
            <p:nvSpPr>
              <p:cNvPr id="57" name="Rectangle 56"/>
              <p:cNvSpPr/>
              <p:nvPr/>
            </p:nvSpPr>
            <p:spPr bwMode="auto">
              <a:xfrm>
                <a:off x="330771" y="420846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a:ln w="3175">
                      <a:noFill/>
                    </a:ln>
                    <a:solidFill>
                      <a:schemeClr val="tx1"/>
                    </a:solidFill>
                    <a:latin typeface="Calibri Light" panose="020F0302020204030204"/>
                  </a:rPr>
                  <a:t>Live connection to your data sources, </a:t>
                </a:r>
                <a:br>
                  <a:rPr lang="en-US" sz="2000">
                    <a:ln w="3175">
                      <a:noFill/>
                    </a:ln>
                    <a:solidFill>
                      <a:schemeClr val="tx1"/>
                    </a:solidFill>
                    <a:latin typeface="Calibri Light" panose="020F0302020204030204"/>
                  </a:rPr>
                </a:br>
                <a:r>
                  <a:rPr lang="en-US" sz="2000">
                    <a:ln w="3175">
                      <a:noFill/>
                    </a:ln>
                    <a:solidFill>
                      <a:schemeClr val="tx1"/>
                    </a:solidFill>
                    <a:latin typeface="Calibri Light" panose="020F0302020204030204"/>
                  </a:rPr>
                  <a:t>on-premises and in the cloud</a:t>
                </a:r>
              </a:p>
            </p:txBody>
          </p:sp>
          <p:sp>
            <p:nvSpPr>
              <p:cNvPr id="81" name="Rectangle 80"/>
              <p:cNvSpPr/>
              <p:nvPr/>
            </p:nvSpPr>
            <p:spPr bwMode="auto">
              <a:xfrm>
                <a:off x="330772" y="420846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4" name="Freeform 83"/>
              <p:cNvSpPr>
                <a:spLocks noChangeAspect="1" noEditPoints="1"/>
              </p:cNvSpPr>
              <p:nvPr/>
            </p:nvSpPr>
            <p:spPr bwMode="auto">
              <a:xfrm>
                <a:off x="703062" y="4387480"/>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a:solidFill>
                    <a:srgbClr val="000000"/>
                  </a:solidFill>
                </a:endParaRPr>
              </a:p>
            </p:txBody>
          </p:sp>
        </p:grpSp>
        <p:sp>
          <p:nvSpPr>
            <p:cNvPr id="108" name="Freeform 107"/>
            <p:cNvSpPr>
              <a:spLocks noChangeAspect="1" noEditPoints="1"/>
            </p:cNvSpPr>
            <p:nvPr/>
          </p:nvSpPr>
          <p:spPr bwMode="black">
            <a:xfrm>
              <a:off x="432609" y="2312640"/>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a:ln w="19050">
                  <a:solidFill>
                    <a:schemeClr val="tx1"/>
                  </a:solidFill>
                </a:ln>
              </a:endParaRPr>
            </a:p>
          </p:txBody>
        </p:sp>
      </p:grpSp>
      <p:grpSp>
        <p:nvGrpSpPr>
          <p:cNvPr id="8" name="Group 7"/>
          <p:cNvGrpSpPr/>
          <p:nvPr/>
        </p:nvGrpSpPr>
        <p:grpSpPr>
          <a:xfrm>
            <a:off x="395106" y="2862552"/>
            <a:ext cx="6320920" cy="709416"/>
            <a:chOff x="339110" y="2860140"/>
            <a:chExt cx="6320920" cy="709416"/>
          </a:xfrm>
        </p:grpSpPr>
        <p:grpSp>
          <p:nvGrpSpPr>
            <p:cNvPr id="3" name="Group 2"/>
            <p:cNvGrpSpPr/>
            <p:nvPr/>
          </p:nvGrpSpPr>
          <p:grpSpPr>
            <a:xfrm>
              <a:off x="339110" y="2860140"/>
              <a:ext cx="6320920" cy="709416"/>
              <a:chOff x="330771" y="2616822"/>
              <a:chExt cx="6320920" cy="709416"/>
            </a:xfrm>
          </p:grpSpPr>
          <p:sp>
            <p:nvSpPr>
              <p:cNvPr id="56" name="Rectangle 55"/>
              <p:cNvSpPr/>
              <p:nvPr/>
            </p:nvSpPr>
            <p:spPr bwMode="auto">
              <a:xfrm>
                <a:off x="330771" y="261682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a:ln w="3175">
                      <a:noFill/>
                    </a:ln>
                    <a:solidFill>
                      <a:schemeClr val="tx1"/>
                    </a:solidFill>
                    <a:latin typeface="Calibri Light" panose="020F0302020204030204"/>
                  </a:rPr>
                  <a:t>Keep your data secure, use groups to manage access and sharing</a:t>
                </a:r>
              </a:p>
            </p:txBody>
          </p:sp>
          <p:sp>
            <p:nvSpPr>
              <p:cNvPr id="72" name="Rectangle 71"/>
              <p:cNvSpPr/>
              <p:nvPr/>
            </p:nvSpPr>
            <p:spPr bwMode="auto">
              <a:xfrm>
                <a:off x="332292" y="261682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pic>
          <p:nvPicPr>
            <p:cNvPr id="113" name="Picture 112"/>
            <p:cNvPicPr>
              <a:picLocks noChangeAspect="1"/>
            </p:cNvPicPr>
            <p:nvPr/>
          </p:nvPicPr>
          <p:blipFill>
            <a:blip r:embed="rId3"/>
            <a:stretch>
              <a:fillRect/>
            </a:stretch>
          </p:blipFill>
          <p:spPr>
            <a:xfrm flipH="1">
              <a:off x="551678" y="3040583"/>
              <a:ext cx="264160" cy="365760"/>
            </a:xfrm>
            <a:prstGeom prst="rect">
              <a:avLst/>
            </a:prstGeom>
          </p:spPr>
        </p:pic>
      </p:grpSp>
      <p:grpSp>
        <p:nvGrpSpPr>
          <p:cNvPr id="2" name="Group 1"/>
          <p:cNvGrpSpPr/>
          <p:nvPr/>
        </p:nvGrpSpPr>
        <p:grpSpPr>
          <a:xfrm>
            <a:off x="395106" y="4494978"/>
            <a:ext cx="6320920" cy="709417"/>
            <a:chOff x="360303" y="5339644"/>
            <a:chExt cx="6320920" cy="709417"/>
          </a:xfrm>
        </p:grpSpPr>
        <p:grpSp>
          <p:nvGrpSpPr>
            <p:cNvPr id="5" name="Group 4"/>
            <p:cNvGrpSpPr/>
            <p:nvPr/>
          </p:nvGrpSpPr>
          <p:grpSpPr>
            <a:xfrm>
              <a:off x="360303" y="5339644"/>
              <a:ext cx="6320920" cy="709417"/>
              <a:chOff x="330771" y="3412641"/>
              <a:chExt cx="6320920" cy="709417"/>
            </a:xfrm>
          </p:grpSpPr>
          <p:sp>
            <p:nvSpPr>
              <p:cNvPr id="87" name="Rectangle 86"/>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330771" y="341264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a:ln w="3175">
                      <a:noFill/>
                    </a:ln>
                    <a:solidFill>
                      <a:schemeClr val="tx1"/>
                    </a:solidFill>
                    <a:latin typeface="Calibri Light" panose="020F0302020204030204"/>
                  </a:rPr>
                  <a:t>Open APIs for integration and new scenarios, e.g. real-time insights from devices</a:t>
                </a:r>
              </a:p>
            </p:txBody>
          </p:sp>
          <p:sp>
            <p:nvSpPr>
              <p:cNvPr id="88" name="Rectangle 87"/>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115" name="Freeform 114"/>
            <p:cNvSpPr>
              <a:spLocks noChangeAspect="1"/>
            </p:cNvSpPr>
            <p:nvPr/>
          </p:nvSpPr>
          <p:spPr bwMode="black">
            <a:xfrm>
              <a:off x="592665" y="5504947"/>
              <a:ext cx="209492" cy="365760"/>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116" name="Group 115"/>
          <p:cNvGrpSpPr/>
          <p:nvPr/>
        </p:nvGrpSpPr>
        <p:grpSpPr>
          <a:xfrm>
            <a:off x="395106" y="5311190"/>
            <a:ext cx="6320920" cy="709416"/>
            <a:chOff x="330771" y="2616822"/>
            <a:chExt cx="6320920" cy="709416"/>
          </a:xfrm>
        </p:grpSpPr>
        <p:sp>
          <p:nvSpPr>
            <p:cNvPr id="117" name="Rectangle 116"/>
            <p:cNvSpPr/>
            <p:nvPr/>
          </p:nvSpPr>
          <p:spPr bwMode="auto">
            <a:xfrm>
              <a:off x="330771" y="261682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a:ln w="3175">
                    <a:noFill/>
                  </a:ln>
                  <a:solidFill>
                    <a:schemeClr val="tx1"/>
                  </a:solidFill>
                  <a:latin typeface="Calibri Light" panose="020F0302020204030204"/>
                </a:rPr>
                <a:t>Content delivery (dashboards, reports, models) for ease of consumption across your organizations</a:t>
              </a:r>
            </a:p>
          </p:txBody>
        </p:sp>
        <p:sp>
          <p:nvSpPr>
            <p:cNvPr id="118" name="Rectangle 117"/>
            <p:cNvSpPr/>
            <p:nvPr/>
          </p:nvSpPr>
          <p:spPr bwMode="auto">
            <a:xfrm>
              <a:off x="332292" y="261682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9" name="Freeform 24"/>
            <p:cNvSpPr>
              <a:spLocks noChangeAspect="1" noEditPoints="1"/>
            </p:cNvSpPr>
            <p:nvPr/>
          </p:nvSpPr>
          <p:spPr bwMode="black">
            <a:xfrm>
              <a:off x="429207" y="2675334"/>
              <a:ext cx="472929" cy="548640"/>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2C812"/>
            </a:solidFill>
            <a:ln>
              <a:noFill/>
            </a:ln>
          </p:spPr>
          <p:txBody>
            <a:bodyPr vert="horz" wrap="square" lIns="80687" tIns="40344" rIns="80687" bIns="40344" numCol="1" anchor="t" anchorCtr="0" compatLnSpc="1">
              <a:prstTxWarp prst="textNoShape">
                <a:avLst/>
              </a:prstTxWarp>
            </a:bodyPr>
            <a:lstStyle/>
            <a:p>
              <a:pPr defTabSz="914367"/>
              <a:endParaRPr lang="en-US" sz="1568">
                <a:solidFill>
                  <a:srgbClr val="000000"/>
                </a:solidFill>
              </a:endParaRPr>
            </a:p>
          </p:txBody>
        </p:sp>
      </p:grpSp>
      <p:grpSp>
        <p:nvGrpSpPr>
          <p:cNvPr id="80" name="Group 79"/>
          <p:cNvGrpSpPr>
            <a:grpSpLocks noChangeAspect="1"/>
          </p:cNvGrpSpPr>
          <p:nvPr/>
        </p:nvGrpSpPr>
        <p:grpSpPr>
          <a:xfrm>
            <a:off x="6807331" y="2039646"/>
            <a:ext cx="5120640" cy="2756516"/>
            <a:chOff x="266699" y="-225976"/>
            <a:chExt cx="11319416" cy="6093390"/>
          </a:xfrm>
        </p:grpSpPr>
        <p:grpSp>
          <p:nvGrpSpPr>
            <p:cNvPr id="82" name="Group 81"/>
            <p:cNvGrpSpPr/>
            <p:nvPr/>
          </p:nvGrpSpPr>
          <p:grpSpPr>
            <a:xfrm>
              <a:off x="266699" y="-225976"/>
              <a:ext cx="11319416" cy="6093390"/>
              <a:chOff x="6856629" y="2032578"/>
              <a:chExt cx="5221473" cy="2523453"/>
            </a:xfrm>
          </p:grpSpPr>
          <p:sp>
            <p:nvSpPr>
              <p:cNvPr id="109"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10"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11" name="Group 110"/>
              <p:cNvGrpSpPr/>
              <p:nvPr/>
            </p:nvGrpSpPr>
            <p:grpSpPr>
              <a:xfrm>
                <a:off x="10432182" y="3198527"/>
                <a:ext cx="1645920" cy="1132186"/>
                <a:chOff x="1117587" y="1757085"/>
                <a:chExt cx="2372574" cy="1629559"/>
              </a:xfrm>
            </p:grpSpPr>
            <p:sp>
              <p:nvSpPr>
                <p:cNvPr id="112"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14" name="Rectangle 113"/>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20" name="Picture 11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83" name="Picture 82"/>
            <p:cNvPicPr>
              <a:picLocks noChangeAspect="1"/>
            </p:cNvPicPr>
            <p:nvPr/>
          </p:nvPicPr>
          <p:blipFill>
            <a:blip r:embed="rId5"/>
            <a:stretch>
              <a:fillRect/>
            </a:stretch>
          </p:blipFill>
          <p:spPr>
            <a:xfrm>
              <a:off x="1573234" y="1197427"/>
              <a:ext cx="6064253" cy="3898448"/>
            </a:xfrm>
            <a:prstGeom prst="rect">
              <a:avLst/>
            </a:prstGeom>
          </p:spPr>
        </p:pic>
        <p:pic>
          <p:nvPicPr>
            <p:cNvPr id="86" name="Picture 85"/>
            <p:cNvPicPr>
              <a:picLocks noChangeAspect="1"/>
            </p:cNvPicPr>
            <p:nvPr/>
          </p:nvPicPr>
          <p:blipFill>
            <a:blip r:embed="rId6"/>
            <a:stretch>
              <a:fillRect/>
            </a:stretch>
          </p:blipFill>
          <p:spPr>
            <a:xfrm>
              <a:off x="8143778" y="0"/>
              <a:ext cx="1097280" cy="1957805"/>
            </a:xfrm>
            <a:prstGeom prst="rect">
              <a:avLst/>
            </a:prstGeom>
          </p:spPr>
        </p:pic>
        <p:pic>
          <p:nvPicPr>
            <p:cNvPr id="89" name="Picture 88"/>
            <p:cNvPicPr>
              <a:picLocks noChangeAspect="1"/>
            </p:cNvPicPr>
            <p:nvPr/>
          </p:nvPicPr>
          <p:blipFill rotWithShape="1">
            <a:blip r:embed="rId7"/>
            <a:srcRect b="6643"/>
            <a:stretch/>
          </p:blipFill>
          <p:spPr>
            <a:xfrm>
              <a:off x="8272114" y="2784368"/>
              <a:ext cx="2834640" cy="2295525"/>
            </a:xfrm>
            <a:prstGeom prst="rect">
              <a:avLst/>
            </a:prstGeom>
          </p:spPr>
        </p:pic>
      </p:grpSp>
    </p:spTree>
    <p:extLst>
      <p:ext uri="{BB962C8B-B14F-4D97-AF65-F5344CB8AC3E}">
        <p14:creationId xmlns:p14="http://schemas.microsoft.com/office/powerpoint/2010/main" val="345250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Shaping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Segoe UI Light"/>
                <a:ea typeface="+mn-ea"/>
                <a:cs typeface="+mn-cs"/>
              </a:rPr>
              <a:t>Available Data Transformations – Advanced Editor</a:t>
            </a:r>
          </a:p>
        </p:txBody>
      </p:sp>
      <p:sp>
        <p:nvSpPr>
          <p:cNvPr id="43" name="Text Placeholder 2"/>
          <p:cNvSpPr txBox="1">
            <a:spLocks/>
          </p:cNvSpPr>
          <p:nvPr/>
        </p:nvSpPr>
        <p:spPr>
          <a:xfrm>
            <a:off x="3051055" y="1238567"/>
            <a:ext cx="4311769" cy="1580211"/>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2845" marR="0" lvl="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39" name="Text Placeholder 2"/>
          <p:cNvSpPr txBox="1">
            <a:spLocks/>
          </p:cNvSpPr>
          <p:nvPr/>
        </p:nvSpPr>
        <p:spPr>
          <a:xfrm>
            <a:off x="3143169" y="1443847"/>
            <a:ext cx="8698875" cy="1580211"/>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2845" marR="0" lvl="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Advanced Editor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Every transformation generates code automatically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For more advanced scenarios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OOB transformations will cover more than 90% of the cases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051055" y="3607274"/>
            <a:ext cx="8879598" cy="27627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739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Power BI Desktop:</a:t>
            </a:r>
            <a:br>
              <a:rPr lang="en-US">
                <a:solidFill>
                  <a:schemeClr val="bg1"/>
                </a:solidFill>
              </a:rPr>
            </a:br>
            <a:r>
              <a:rPr lang="en-US">
                <a:solidFill>
                  <a:schemeClr val="bg1"/>
                </a:solidFill>
              </a:rPr>
              <a:t>Creating a Data Model</a:t>
            </a:r>
          </a:p>
        </p:txBody>
      </p:sp>
    </p:spTree>
    <p:extLst>
      <p:ext uri="{BB962C8B-B14F-4D97-AF65-F5344CB8AC3E}">
        <p14:creationId xmlns:p14="http://schemas.microsoft.com/office/powerpoint/2010/main" val="321128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154981" y="-103321"/>
            <a:chExt cx="2849058" cy="6858000"/>
          </a:xfrm>
        </p:grpSpPr>
        <p:sp>
          <p:nvSpPr>
            <p:cNvPr id="70" name="Rectangle 69"/>
            <p:cNvSpPr/>
            <p:nvPr/>
          </p:nvSpPr>
          <p:spPr bwMode="auto">
            <a:xfrm>
              <a:off x="-154981" y="-10332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304778" y="3828657"/>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53" name="Text Placeholder 2"/>
          <p:cNvSpPr txBox="1">
            <a:spLocks/>
          </p:cNvSpPr>
          <p:nvPr/>
        </p:nvSpPr>
        <p:spPr>
          <a:xfrm>
            <a:off x="2849060" y="1037123"/>
            <a:ext cx="9090381" cy="526207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After data connections </a:t>
            </a: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were created and </a:t>
            </a: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data was shaped </a:t>
            </a: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according to business requirements, we start </a:t>
            </a: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modeling</a:t>
            </a: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it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Relationships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between the extracted tables can be established to allow filtering</a:t>
            </a:r>
            <a:endPar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Calculations</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can be created for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additional context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or for implementing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business metrics</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or even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key performance indicators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Data can be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categorized</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typed</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and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formatted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Custom sorting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can be implemented for the attributes</a:t>
            </a: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993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836198" y="1493045"/>
            <a:ext cx="6962444" cy="4727133"/>
          </a:xfrm>
          <a:prstGeom prst="rect">
            <a:avLst/>
          </a:prstGeom>
        </p:spPr>
      </p:pic>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Data View</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48" name="TextBox 47"/>
          <p:cNvSpPr txBox="1"/>
          <p:nvPr/>
        </p:nvSpPr>
        <p:spPr>
          <a:xfrm>
            <a:off x="9798642" y="1632603"/>
            <a:ext cx="166933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Data View icon </a:t>
            </a:r>
          </a:p>
        </p:txBody>
      </p:sp>
      <p:sp>
        <p:nvSpPr>
          <p:cNvPr id="50" name="Oval 49"/>
          <p:cNvSpPr/>
          <p:nvPr/>
        </p:nvSpPr>
        <p:spPr bwMode="auto">
          <a:xfrm>
            <a:off x="8568410" y="2373382"/>
            <a:ext cx="216000" cy="216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t>
            </a:r>
          </a:p>
        </p:txBody>
      </p:sp>
      <p:sp>
        <p:nvSpPr>
          <p:cNvPr id="52" name="Oval 51"/>
          <p:cNvSpPr/>
          <p:nvPr/>
        </p:nvSpPr>
        <p:spPr bwMode="auto">
          <a:xfrm>
            <a:off x="8525627" y="5063837"/>
            <a:ext cx="216000" cy="216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t>
            </a: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p:cNvCxnSpPr/>
          <p:nvPr/>
        </p:nvCxnSpPr>
        <p:spPr>
          <a:xfrm>
            <a:off x="8667494" y="2589382"/>
            <a:ext cx="0" cy="523387"/>
          </a:xfrm>
          <a:prstGeom prst="line">
            <a:avLst/>
          </a:prstGeom>
          <a:ln w="19050">
            <a:solidFill>
              <a:srgbClr val="FF00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633627" y="4799070"/>
            <a:ext cx="899" cy="292719"/>
          </a:xfrm>
          <a:prstGeom prst="line">
            <a:avLst/>
          </a:prstGeom>
          <a:ln w="19050">
            <a:solidFill>
              <a:srgbClr val="FF00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Oval 58"/>
          <p:cNvSpPr/>
          <p:nvPr/>
        </p:nvSpPr>
        <p:spPr bwMode="auto">
          <a:xfrm>
            <a:off x="9599484" y="1745681"/>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extBox 59"/>
          <p:cNvSpPr txBox="1"/>
          <p:nvPr/>
        </p:nvSpPr>
        <p:spPr>
          <a:xfrm>
            <a:off x="9798642" y="2163477"/>
            <a:ext cx="2462097"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Data Grid</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 Shows the data for the selected table</a:t>
            </a:r>
          </a:p>
        </p:txBody>
      </p:sp>
      <p:sp>
        <p:nvSpPr>
          <p:cNvPr id="61" name="Oval 60"/>
          <p:cNvSpPr/>
          <p:nvPr/>
        </p:nvSpPr>
        <p:spPr bwMode="auto">
          <a:xfrm>
            <a:off x="9599484" y="2276555"/>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p:cNvSpPr txBox="1"/>
          <p:nvPr/>
        </p:nvSpPr>
        <p:spPr>
          <a:xfrm>
            <a:off x="9798642" y="2994090"/>
            <a:ext cx="2462097" cy="14034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Modeling Ribbon</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 Manage relationships, calculations, data types, formats and categorization</a:t>
            </a:r>
          </a:p>
        </p:txBody>
      </p:sp>
      <p:sp>
        <p:nvSpPr>
          <p:cNvPr id="63" name="Oval 62"/>
          <p:cNvSpPr/>
          <p:nvPr/>
        </p:nvSpPr>
        <p:spPr bwMode="auto">
          <a:xfrm>
            <a:off x="9599484" y="3107168"/>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9798642" y="4220968"/>
            <a:ext cx="2462097"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Formula bar</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 DAX formulas for calculations</a:t>
            </a:r>
          </a:p>
        </p:txBody>
      </p:sp>
      <p:sp>
        <p:nvSpPr>
          <p:cNvPr id="71" name="Oval 70"/>
          <p:cNvSpPr/>
          <p:nvPr/>
        </p:nvSpPr>
        <p:spPr bwMode="auto">
          <a:xfrm>
            <a:off x="9599484" y="4334046"/>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p:cNvSpPr txBox="1"/>
          <p:nvPr/>
        </p:nvSpPr>
        <p:spPr>
          <a:xfrm>
            <a:off x="9798642" y="4973843"/>
            <a:ext cx="2462097"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Search</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 Search for tables or column names</a:t>
            </a:r>
          </a:p>
        </p:txBody>
      </p:sp>
      <p:sp>
        <p:nvSpPr>
          <p:cNvPr id="73" name="Oval 72"/>
          <p:cNvSpPr/>
          <p:nvPr/>
        </p:nvSpPr>
        <p:spPr bwMode="auto">
          <a:xfrm>
            <a:off x="9599484" y="5086921"/>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p:cNvSpPr txBox="1"/>
          <p:nvPr/>
        </p:nvSpPr>
        <p:spPr>
          <a:xfrm>
            <a:off x="9798642" y="5673639"/>
            <a:ext cx="2462097"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Fields List</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 Select a table or column to view in the Data Grid</a:t>
            </a:r>
          </a:p>
        </p:txBody>
      </p:sp>
      <p:sp>
        <p:nvSpPr>
          <p:cNvPr id="75" name="Oval 74"/>
          <p:cNvSpPr/>
          <p:nvPr/>
        </p:nvSpPr>
        <p:spPr bwMode="auto">
          <a:xfrm>
            <a:off x="9599484" y="5786717"/>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7833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Relationship View</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48" name="TextBox 47"/>
          <p:cNvSpPr txBox="1"/>
          <p:nvPr/>
        </p:nvSpPr>
        <p:spPr>
          <a:xfrm>
            <a:off x="8599544" y="1368948"/>
            <a:ext cx="3490856"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Relationship View icon</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 Shows the relationships in the model. Here you can create relationships or view them. </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59" name="Oval 58"/>
          <p:cNvSpPr/>
          <p:nvPr/>
        </p:nvSpPr>
        <p:spPr bwMode="auto">
          <a:xfrm>
            <a:off x="8400386" y="1482026"/>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extBox 59"/>
          <p:cNvSpPr txBox="1"/>
          <p:nvPr/>
        </p:nvSpPr>
        <p:spPr>
          <a:xfrm>
            <a:off x="8652386" y="2646131"/>
            <a:ext cx="3438014" cy="25206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Relationship </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You can </a:t>
            </a: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hover</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your cursor over a </a:t>
            </a: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relationship</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to show the columns used.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Double-click</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on a relationship to open it in the </a:t>
            </a: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Edit</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Relationship dialog box</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pt-PT"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pt-PT"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In the example, Sales and Stores have a relationship via StoreKey</a:t>
            </a:r>
            <a:endPar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61" name="Oval 60"/>
          <p:cNvSpPr/>
          <p:nvPr/>
        </p:nvSpPr>
        <p:spPr bwMode="auto">
          <a:xfrm>
            <a:off x="8453228" y="2759209"/>
            <a:ext cx="252000" cy="252000"/>
          </a:xfrm>
          <a:prstGeom prst="ellipse">
            <a:avLst/>
          </a:prstGeom>
          <a:solidFill>
            <a:srgbClr val="FF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013" y="1368948"/>
            <a:ext cx="5133869" cy="5349276"/>
          </a:xfrm>
          <a:prstGeom prst="rect">
            <a:avLst/>
          </a:prstGeom>
        </p:spPr>
      </p:pic>
    </p:spTree>
    <p:extLst>
      <p:ext uri="{BB962C8B-B14F-4D97-AF65-F5344CB8AC3E}">
        <p14:creationId xmlns:p14="http://schemas.microsoft.com/office/powerpoint/2010/main" val="417240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Relationships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41" name="Text Placeholder 2"/>
          <p:cNvSpPr txBox="1">
            <a:spLocks/>
          </p:cNvSpPr>
          <p:nvPr/>
        </p:nvSpPr>
        <p:spPr>
          <a:xfrm>
            <a:off x="2862141" y="1252294"/>
            <a:ext cx="9090381" cy="526207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They </a:t>
            </a: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connect two tables </a:t>
            </a: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allowing filtering and calculations that leverage columns from both. </a:t>
            </a: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No need to flatten!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They are based on a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single column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from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each table.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One table acts as a lookup table and the other as a referencing table</a:t>
            </a: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datatypes</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for the columns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do not have to be the same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Relationships can be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created manually</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or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automatically inferred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by the tool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More than one relationship can exist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between two tables</a:t>
            </a:r>
          </a:p>
        </p:txBody>
      </p:sp>
    </p:spTree>
    <p:extLst>
      <p:ext uri="{BB962C8B-B14F-4D97-AF65-F5344CB8AC3E}">
        <p14:creationId xmlns:p14="http://schemas.microsoft.com/office/powerpoint/2010/main" val="269286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Relationships – Active and Inactive</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41" name="Text Placeholder 2"/>
          <p:cNvSpPr txBox="1">
            <a:spLocks/>
          </p:cNvSpPr>
          <p:nvPr/>
        </p:nvSpPr>
        <p:spPr>
          <a:xfrm>
            <a:off x="2862141" y="1252294"/>
            <a:ext cx="9090381" cy="526207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It is possible to </a:t>
            </a:r>
            <a:r>
              <a:rPr kumimoji="0" lang="pt-PT" sz="2400" b="1"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control what relationship is active </a:t>
            </a:r>
            <a:r>
              <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via the </a:t>
            </a:r>
            <a:r>
              <a:rPr kumimoji="0" lang="pt-PT" sz="2400" b="1"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Manage Relationships </a:t>
            </a:r>
            <a:r>
              <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window</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It is also possible to use </a:t>
            </a:r>
            <a:r>
              <a:rPr kumimoji="0" lang="pt-PT" sz="2400" b="1"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DAX to activate a relationship </a:t>
            </a:r>
            <a:r>
              <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in a calculation or </a:t>
            </a:r>
            <a:r>
              <a:rPr kumimoji="0" lang="pt-PT" sz="2400" b="1"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import the lookup table more than once</a:t>
            </a:r>
            <a:r>
              <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rPr>
              <a: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dirty="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176859" y="2371920"/>
            <a:ext cx="4156026" cy="2957172"/>
          </a:xfrm>
          <a:prstGeom prst="rect">
            <a:avLst/>
          </a:prstGeom>
          <a:ln>
            <a:noFill/>
          </a:ln>
          <a:effectLst>
            <a:outerShdw blurRad="190500" algn="tl" rotWithShape="0">
              <a:srgbClr val="000000">
                <a:alpha val="70000"/>
              </a:srgbClr>
            </a:outerShdw>
          </a:effectLst>
        </p:spPr>
      </p:pic>
      <p:sp>
        <p:nvSpPr>
          <p:cNvPr id="38" name="Rectangle 37"/>
          <p:cNvSpPr/>
          <p:nvPr/>
        </p:nvSpPr>
        <p:spPr bwMode="auto">
          <a:xfrm>
            <a:off x="5410754" y="3202939"/>
            <a:ext cx="2707086" cy="270609"/>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5410754" y="4033959"/>
            <a:ext cx="2707086" cy="129582"/>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2816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43169" y="2379900"/>
            <a:ext cx="8477250" cy="1438275"/>
          </a:xfrm>
          <a:prstGeom prst="rect">
            <a:avLst/>
          </a:prstGeom>
        </p:spPr>
      </p:pic>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Relationships – Creation</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41" name="Text Placeholder 2"/>
          <p:cNvSpPr txBox="1">
            <a:spLocks/>
          </p:cNvSpPr>
          <p:nvPr/>
        </p:nvSpPr>
        <p:spPr>
          <a:xfrm>
            <a:off x="2915396" y="1412203"/>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Relationships can be created manually via the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Manage Relationships</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tab.</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Or by dragging-and-dropping in the Relationship Viewer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There is also an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auto-detect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feature where Power BI desktop will rely on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column names and data types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(or constraints defined in the data source) to detect relationships.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52" name="Rectangle 51"/>
          <p:cNvSpPr/>
          <p:nvPr/>
        </p:nvSpPr>
        <p:spPr bwMode="auto">
          <a:xfrm>
            <a:off x="10609138" y="2654203"/>
            <a:ext cx="790382" cy="819703"/>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903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Data </a:t>
            </a:r>
            <a:r>
              <a:rPr kumimoji="0" lang="pt-PT" sz="2000" b="0" i="1" u="none" strike="noStrike" kern="1200" cap="none" spc="0" normalizeH="0" baseline="0" noProof="0" dirty="0" err="1">
                <a:ln>
                  <a:noFill/>
                </a:ln>
                <a:solidFill>
                  <a:prstClr val="black"/>
                </a:solidFill>
                <a:effectLst/>
                <a:uLnTx/>
                <a:uFillTx/>
                <a:latin typeface="Segoe UI Light"/>
                <a:ea typeface="+mn-ea"/>
                <a:cs typeface="+mn-cs"/>
              </a:rPr>
              <a:t>Types</a:t>
            </a:r>
            <a:endParaRPr kumimoji="0" lang="en-US" sz="2000" b="0" i="1" u="none" strike="noStrike" kern="1200" cap="none" spc="0" normalizeH="0" baseline="0" noProof="0" dirty="0" err="1">
              <a:ln>
                <a:noFill/>
              </a:ln>
              <a:solidFill>
                <a:prstClr val="black"/>
              </a:solidFill>
              <a:effectLst/>
              <a:uLnTx/>
              <a:uFillTx/>
              <a:latin typeface="Segoe UI Light"/>
              <a:ea typeface="+mn-ea"/>
              <a:cs typeface="+mn-cs"/>
            </a:endParaRPr>
          </a:p>
        </p:txBody>
      </p:sp>
      <p:sp>
        <p:nvSpPr>
          <p:cNvPr id="38" name="Text Placeholder 2"/>
          <p:cNvSpPr txBox="1">
            <a:spLocks/>
          </p:cNvSpPr>
          <p:nvPr/>
        </p:nvSpPr>
        <p:spPr>
          <a:xfrm>
            <a:off x="2814625" y="1274537"/>
            <a:ext cx="9090381" cy="531230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Power</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BI Desktop </a:t>
            </a:r>
            <a:r>
              <a:rPr kumimoji="0" lang="pt-PT" sz="2400" b="1"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optimizes</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data </a:t>
            </a:r>
            <a:r>
              <a:rPr kumimoji="0" lang="pt-PT" sz="2400" b="1"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types</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t>
            </a:r>
            <a:r>
              <a:rPr kumimoji="0" lang="pt-PT" sz="2400" b="1"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automatically</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t>
            </a:r>
            <a:r>
              <a:rPr kumimoji="0" lang="pt-PT"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when</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t>
            </a:r>
            <a:r>
              <a:rPr kumimoji="0" lang="pt-PT"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loading</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t>
            </a:r>
            <a:r>
              <a:rPr kumimoji="0" lang="pt-PT"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the</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data for more </a:t>
            </a:r>
            <a:r>
              <a:rPr kumimoji="0" lang="pt-PT"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efficient</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t>
            </a:r>
            <a:r>
              <a:rPr kumimoji="0" lang="pt-PT"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storage</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t>
            </a:r>
            <a:r>
              <a:rPr kumimoji="0" lang="pt-PT"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calculations</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t>
            </a:r>
            <a:r>
              <a:rPr kumimoji="0" lang="pt-PT"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and</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data </a:t>
            </a:r>
            <a:r>
              <a:rPr kumimoji="0" lang="pt-PT"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rPr>
              <a:t>visualization</a:t>
            </a:r>
            <a:endParaRPr kumimoji="0" lang="en-US" sz="2400" b="0" i="0" u="none" strike="noStrike" kern="1200" cap="none" spc="0" normalizeH="0" baseline="0" noProof="0" dirty="0" err="1">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Data types </a:t>
            </a: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can be set </a:t>
            </a: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both at the </a:t>
            </a: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Query Editor </a:t>
            </a: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and in the </a:t>
            </a: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Modeling tab</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934479" y="3886676"/>
            <a:ext cx="2847022" cy="2571737"/>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a:srcRect t="8289"/>
          <a:stretch/>
        </p:blipFill>
        <p:spPr>
          <a:xfrm>
            <a:off x="7955641" y="3869616"/>
            <a:ext cx="2578597" cy="2701660"/>
          </a:xfrm>
          <a:prstGeom prst="rect">
            <a:avLst/>
          </a:prstGeom>
          <a:ln>
            <a:noFill/>
          </a:ln>
          <a:effectLst>
            <a:outerShdw blurRad="190500" algn="tl" rotWithShape="0">
              <a:srgbClr val="000000">
                <a:alpha val="70000"/>
              </a:srgbClr>
            </a:outerShdw>
          </a:effectLst>
        </p:spPr>
      </p:pic>
      <p:sp>
        <p:nvSpPr>
          <p:cNvPr id="42" name="Right Arrow 41"/>
          <p:cNvSpPr/>
          <p:nvPr/>
        </p:nvSpPr>
        <p:spPr bwMode="auto">
          <a:xfrm rot="2934197" flipV="1">
            <a:off x="3928265" y="3612399"/>
            <a:ext cx="500483" cy="272871"/>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ight Arrow 42"/>
          <p:cNvSpPr/>
          <p:nvPr/>
        </p:nvSpPr>
        <p:spPr bwMode="auto">
          <a:xfrm rot="6172028" flipV="1">
            <a:off x="8286907" y="3393983"/>
            <a:ext cx="500483" cy="272871"/>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6388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Data Categorization</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5" name="Text Placeholder 2"/>
          <p:cNvSpPr txBox="1">
            <a:spLocks/>
          </p:cNvSpPr>
          <p:nvPr/>
        </p:nvSpPr>
        <p:spPr>
          <a:xfrm>
            <a:off x="2886854" y="1395122"/>
            <a:ext cx="6595283" cy="531230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Categorizing fields is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relevant</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for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geographical</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fields or for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image</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or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URL</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fields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In the </a:t>
            </a: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modeling</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tab a field can be classified at a certain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geographical</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granularity or as an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image that comes from an URL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or a text field which is actually an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URL</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Power BI desktop will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render data based on this categorization</a:t>
            </a:r>
            <a:endPar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259" y="2743598"/>
            <a:ext cx="2085714" cy="1152381"/>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stretch>
            <a:fillRect/>
          </a:stretch>
        </p:blipFill>
        <p:spPr>
          <a:xfrm>
            <a:off x="9696450" y="2474759"/>
            <a:ext cx="1943100" cy="3962400"/>
          </a:xfrm>
          <a:prstGeom prst="rect">
            <a:avLst/>
          </a:prstGeom>
          <a:ln>
            <a:noFill/>
          </a:ln>
          <a:effectLst>
            <a:outerShdw blurRad="190500" algn="tl" rotWithShape="0">
              <a:srgbClr val="000000">
                <a:alpha val="70000"/>
              </a:srgbClr>
            </a:outerShdw>
          </a:effectLst>
        </p:spPr>
      </p:pic>
      <p:sp>
        <p:nvSpPr>
          <p:cNvPr id="5" name="TextBox 4"/>
          <p:cNvSpPr txBox="1"/>
          <p:nvPr/>
        </p:nvSpPr>
        <p:spPr>
          <a:xfrm>
            <a:off x="5606051" y="2724878"/>
            <a:ext cx="3297642" cy="155734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pt-PT"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Am I seeing country sales or US states’ sales? </a:t>
            </a: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pt-PT"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Is AL, Albania or Alabama? Or, is AR, Argentina or Arkansas?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579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8442" y="52742"/>
            <a:ext cx="9885055" cy="646331"/>
          </a:xfrm>
          <a:prstGeom prst="rect">
            <a:avLst/>
          </a:prstGeom>
          <a:noFill/>
        </p:spPr>
        <p:txBody>
          <a:bodyPr wrap="square" rtlCol="0">
            <a:spAutoFit/>
          </a:bodyPr>
          <a:lstStyle/>
          <a:p>
            <a:r>
              <a:rPr lang="en-IN" sz="3600" spc="-100">
                <a:ln w="3175">
                  <a:noFill/>
                </a:ln>
                <a:solidFill>
                  <a:srgbClr val="000000"/>
                </a:solidFill>
                <a:latin typeface="Segoe UI Light"/>
                <a:cs typeface="Segoe UI" pitchFamily="34" charset="0"/>
              </a:rPr>
              <a:t>Power BI Overview</a:t>
            </a:r>
          </a:p>
        </p:txBody>
      </p:sp>
      <p:sp>
        <p:nvSpPr>
          <p:cNvPr id="65" name="Flowchart: Process 64"/>
          <p:cNvSpPr/>
          <p:nvPr/>
        </p:nvSpPr>
        <p:spPr bwMode="auto">
          <a:xfrm>
            <a:off x="391418" y="1577067"/>
            <a:ext cx="3552200"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0000"/>
              </a:solidFill>
              <a:ea typeface="Segoe UI" pitchFamily="34" charset="0"/>
              <a:cs typeface="Segoe UI" pitchFamily="34" charset="0"/>
            </a:endParaRPr>
          </a:p>
        </p:txBody>
      </p:sp>
      <p:sp>
        <p:nvSpPr>
          <p:cNvPr id="66" name="Rectangle 65"/>
          <p:cNvSpPr/>
          <p:nvPr/>
        </p:nvSpPr>
        <p:spPr bwMode="auto">
          <a:xfrm>
            <a:off x="391416" y="1577068"/>
            <a:ext cx="11409165"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a:xfrm>
            <a:off x="751805" y="1704548"/>
            <a:ext cx="1692204" cy="400110"/>
          </a:xfrm>
          <a:prstGeom prst="rect">
            <a:avLst/>
          </a:prstGeom>
        </p:spPr>
        <p:txBody>
          <a:bodyPr wrap="square">
            <a:spAutoFit/>
          </a:bodyPr>
          <a:lstStyle/>
          <a:p>
            <a:pPr defTabSz="914367">
              <a:spcAft>
                <a:spcPts val="588"/>
              </a:spcAft>
            </a:pPr>
            <a:r>
              <a:rPr lang="en-US" sz="2000">
                <a:solidFill>
                  <a:srgbClr val="000000"/>
                </a:solidFill>
              </a:rPr>
              <a:t>Data sources</a:t>
            </a:r>
          </a:p>
        </p:txBody>
      </p:sp>
      <p:cxnSp>
        <p:nvCxnSpPr>
          <p:cNvPr id="97" name="Straight Connector 96"/>
          <p:cNvCxnSpPr/>
          <p:nvPr/>
        </p:nvCxnSpPr>
        <p:spPr>
          <a:xfrm>
            <a:off x="1070439" y="287288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2" y="2314939"/>
            <a:ext cx="2059649" cy="4952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Cloud-based SaaS solutions</a:t>
            </a:r>
          </a:p>
          <a:p>
            <a:pPr defTabSz="914367">
              <a:spcAft>
                <a:spcPts val="600"/>
              </a:spcAft>
            </a:pPr>
            <a:r>
              <a:rPr lang="en-US" sz="900" i="1">
                <a:solidFill>
                  <a:srgbClr val="000000"/>
                </a:solidFill>
                <a:cs typeface="Segoe UI Light" panose="020B0502040204020203" pitchFamily="34" charset="0"/>
              </a:rPr>
              <a:t>e.g. </a:t>
            </a:r>
            <a:r>
              <a:rPr lang="en-US" sz="900" i="1" err="1">
                <a:solidFill>
                  <a:srgbClr val="000000"/>
                </a:solidFill>
                <a:cs typeface="Segoe UI Light" panose="020B0502040204020203" pitchFamily="34" charset="0"/>
              </a:rPr>
              <a:t>Marketo</a:t>
            </a:r>
            <a:r>
              <a:rPr lang="en-US" sz="900" i="1">
                <a:solidFill>
                  <a:srgbClr val="000000"/>
                </a:solidFill>
                <a:cs typeface="Segoe UI Light" panose="020B0502040204020203" pitchFamily="34" charset="0"/>
              </a:rPr>
              <a:t>, Salesforce, </a:t>
            </a:r>
            <a:r>
              <a:rPr lang="en-US" sz="900" i="1" err="1">
                <a:solidFill>
                  <a:srgbClr val="000000"/>
                </a:solidFill>
                <a:cs typeface="Segoe UI Light" panose="020B0502040204020203" pitchFamily="34" charset="0"/>
              </a:rPr>
              <a:t>Quickbooks</a:t>
            </a:r>
            <a:r>
              <a:rPr lang="en-US" sz="900" i="1">
                <a:solidFill>
                  <a:srgbClr val="000000"/>
                </a:solidFill>
                <a:cs typeface="Segoe UI Light" panose="020B0502040204020203" pitchFamily="34" charset="0"/>
              </a:rPr>
              <a:t>, Google Analytics, …</a:t>
            </a:r>
          </a:p>
        </p:txBody>
      </p:sp>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04" name="Straight Connector 103"/>
          <p:cNvCxnSpPr/>
          <p:nvPr/>
        </p:nvCxnSpPr>
        <p:spPr>
          <a:xfrm>
            <a:off x="1070439" y="341499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03143"/>
            <a:ext cx="1982520" cy="436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On-premises data</a:t>
            </a:r>
          </a:p>
          <a:p>
            <a:pPr defTabSz="914367"/>
            <a:r>
              <a:rPr lang="en-US" sz="900">
                <a:solidFill>
                  <a:srgbClr val="000000"/>
                </a:solidFill>
                <a:cs typeface="Segoe UI Light" panose="020B0502040204020203" pitchFamily="34" charset="0"/>
              </a:rPr>
              <a:t>e.g. Analysis Services, SQL Server</a:t>
            </a:r>
          </a:p>
        </p:txBody>
      </p:sp>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09" name="Straight Connector 108"/>
          <p:cNvCxnSpPr/>
          <p:nvPr/>
        </p:nvCxnSpPr>
        <p:spPr>
          <a:xfrm>
            <a:off x="1070439" y="399078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313545"/>
            <a:ext cx="2065297" cy="796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100">
                <a:solidFill>
                  <a:srgbClr val="000000"/>
                </a:solidFill>
                <a:cs typeface="Segoe UI Light" panose="020B0502040204020203" pitchFamily="34" charset="0"/>
              </a:rPr>
              <a:t>Organizational content packs</a:t>
            </a:r>
            <a:br>
              <a:rPr lang="en-US" sz="1100">
                <a:solidFill>
                  <a:srgbClr val="000000"/>
                </a:solidFill>
                <a:cs typeface="Segoe UI Light" panose="020B0502040204020203" pitchFamily="34" charset="0"/>
              </a:rPr>
            </a:br>
            <a:r>
              <a:rPr lang="en-US" sz="900" i="1">
                <a:solidFill>
                  <a:srgbClr val="000000"/>
                </a:solidFill>
                <a:cs typeface="Segoe UI Light" panose="020B0502040204020203" pitchFamily="34" charset="0"/>
              </a:rPr>
              <a:t>Corporate data sources or external data services</a:t>
            </a: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719568" y="3604903"/>
            <a:ext cx="215269"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18" name="Straight Connector 117"/>
          <p:cNvCxnSpPr/>
          <p:nvPr/>
        </p:nvCxnSpPr>
        <p:spPr>
          <a:xfrm>
            <a:off x="1070439" y="44854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3990784"/>
            <a:ext cx="1982520" cy="4466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Azure services</a:t>
            </a:r>
          </a:p>
          <a:p>
            <a:pPr defTabSz="914367">
              <a:spcAft>
                <a:spcPts val="600"/>
              </a:spcAft>
            </a:pPr>
            <a:r>
              <a:rPr lang="en-US" sz="900" i="1">
                <a:solidFill>
                  <a:srgbClr val="000000"/>
                </a:solidFill>
                <a:cs typeface="Segoe UI Light" panose="020B0502040204020203" pitchFamily="34" charset="0"/>
              </a:rPr>
              <a:t>Azure SQL, Stream Analytics…</a:t>
            </a: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379"/>
          <p:cNvGrpSpPr/>
          <p:nvPr/>
        </p:nvGrpSpPr>
        <p:grpSpPr>
          <a:xfrm>
            <a:off x="710525" y="4151670"/>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Excel and CSV files</a:t>
            </a:r>
          </a:p>
          <a:p>
            <a:pPr defTabSz="914367"/>
            <a:r>
              <a:rPr lang="en-IN" sz="900" i="1">
                <a:solidFill>
                  <a:srgbClr val="000000"/>
                </a:solidFill>
                <a:cs typeface="Segoe UI Light" panose="020B0502040204020203" pitchFamily="34" charset="0"/>
              </a:rPr>
              <a:t>Workbook data, flat files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5" name="Straight Connector 144"/>
          <p:cNvCxnSpPr/>
          <p:nvPr/>
        </p:nvCxnSpPr>
        <p:spPr>
          <a:xfrm>
            <a:off x="1070439" y="496187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60"/>
          <p:cNvSpPr/>
          <p:nvPr/>
        </p:nvSpPr>
        <p:spPr bwMode="auto">
          <a:xfrm>
            <a:off x="999799" y="5038902"/>
            <a:ext cx="1982520" cy="424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Power BI Desktop files</a:t>
            </a:r>
          </a:p>
          <a:p>
            <a:pPr defTabSz="914367"/>
            <a:r>
              <a:rPr lang="en-IN" sz="900" i="1">
                <a:solidFill>
                  <a:srgbClr val="000000"/>
                </a:solidFill>
                <a:cs typeface="Segoe UI Light" panose="020B0502040204020203" pitchFamily="34" charset="0"/>
              </a:rPr>
              <a:t>Data from files, databases, Azure, Online Services, and other sources</a:t>
            </a:r>
          </a:p>
        </p:txBody>
      </p:sp>
      <p:sp>
        <p:nvSpPr>
          <p:cNvPr id="205" name="Isosceles Triangle 153"/>
          <p:cNvSpPr/>
          <p:nvPr/>
        </p:nvSpPr>
        <p:spPr bwMode="auto">
          <a:xfrm rot="5400000">
            <a:off x="1882570" y="3755652"/>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a:solidFill>
                <a:srgbClr val="FFFFFF"/>
              </a:solidFill>
              <a:cs typeface="Segoe UI Light" panose="020B0502040204020203" pitchFamily="34" charset="0"/>
            </a:endParaRPr>
          </a:p>
        </p:txBody>
      </p:sp>
      <p:pic>
        <p:nvPicPr>
          <p:cNvPr id="208" name="Picture 207"/>
          <p:cNvPicPr>
            <a:picLocks noChangeAspect="1"/>
          </p:cNvPicPr>
          <p:nvPr/>
        </p:nvPicPr>
        <p:blipFill rotWithShape="1">
          <a:blip r:embed="rId3"/>
          <a:srcRect l="6503" t="21287" r="74698" b="20220"/>
          <a:stretch/>
        </p:blipFill>
        <p:spPr>
          <a:xfrm>
            <a:off x="724230" y="5104552"/>
            <a:ext cx="228600" cy="231962"/>
          </a:xfrm>
          <a:prstGeom prst="rect">
            <a:avLst/>
          </a:prstGeom>
        </p:spPr>
      </p:pic>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 refresh</a:t>
              </a: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Visualizations</a:t>
              </a:r>
              <a:endParaRPr lang="en-US" sz="1200">
                <a:solidFill>
                  <a:srgbClr val="000000"/>
                </a:solidFill>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Live dashboards</a:t>
              </a: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a:solidFill>
                  <a:srgbClr val="000000"/>
                </a:solidFill>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Content packs</a:t>
              </a:r>
            </a:p>
          </p:txBody>
        </p:sp>
      </p:grpSp>
      <p:sp>
        <p:nvSpPr>
          <p:cNvPr id="26" name="Left Bracket 25"/>
          <p:cNvSpPr/>
          <p:nvPr/>
        </p:nvSpPr>
        <p:spPr>
          <a:xfrm>
            <a:off x="4133759" y="2811399"/>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Sharing &amp; collaboration</a:t>
              </a: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10217405" y="126609"/>
            <a:ext cx="1875360" cy="572464"/>
            <a:chOff x="10316641" y="149435"/>
            <a:chExt cx="1875360" cy="572464"/>
          </a:xfrm>
        </p:grpSpPr>
        <p:pic>
          <p:nvPicPr>
            <p:cNvPr id="95" name="Picture 94"/>
            <p:cNvPicPr>
              <a:picLocks noChangeAspect="1"/>
            </p:cNvPicPr>
            <p:nvPr/>
          </p:nvPicPr>
          <p:blipFill>
            <a:blip r:embed="rId4">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96" name="TextBox 95"/>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rgbClr val="000000"/>
                      </a:gs>
                      <a:gs pos="30000">
                        <a:srgbClr val="000000"/>
                      </a:gs>
                    </a:gsLst>
                    <a:lin ang="5400000" scaled="0"/>
                  </a:gradFill>
                  <a:latin typeface="Segoe UI Light"/>
                </a:rPr>
                <a:t>Power BI</a:t>
              </a: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Natural language query</a:t>
              </a: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a:solidFill>
                  <a:srgbClr val="000000"/>
                </a:solidFill>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Reports</a:t>
              </a:r>
              <a:endParaRPr lang="en-US" sz="1200">
                <a:solidFill>
                  <a:srgbClr val="000000"/>
                </a:solidFill>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sp>
        <p:nvSpPr>
          <p:cNvPr id="158" name="Rectangle 157"/>
          <p:cNvSpPr/>
          <p:nvPr/>
        </p:nvSpPr>
        <p:spPr>
          <a:xfrm>
            <a:off x="4066679" y="1704548"/>
            <a:ext cx="4018415" cy="400110"/>
          </a:xfrm>
          <a:prstGeom prst="rect">
            <a:avLst/>
          </a:prstGeom>
        </p:spPr>
        <p:txBody>
          <a:bodyPr wrap="square">
            <a:spAutoFit/>
          </a:bodyPr>
          <a:lstStyle/>
          <a:p>
            <a:pPr defTabSz="914367">
              <a:spcAft>
                <a:spcPts val="588"/>
              </a:spcAft>
            </a:pPr>
            <a:r>
              <a:rPr lang="en-US" sz="2000">
                <a:solidFill>
                  <a:srgbClr val="000000"/>
                </a:solidFill>
              </a:rPr>
              <a:t>Power BI Service</a:t>
            </a:r>
          </a:p>
        </p:txBody>
      </p:sp>
      <p:grpSp>
        <p:nvGrpSpPr>
          <p:cNvPr id="159" name="Group 158"/>
          <p:cNvGrpSpPr>
            <a:grpSpLocks noChangeAspect="1"/>
          </p:cNvGrpSpPr>
          <p:nvPr/>
        </p:nvGrpSpPr>
        <p:grpSpPr>
          <a:xfrm>
            <a:off x="6215359" y="3127602"/>
            <a:ext cx="5120640" cy="2756516"/>
            <a:chOff x="266699" y="-225976"/>
            <a:chExt cx="11319416" cy="6093390"/>
          </a:xfrm>
        </p:grpSpPr>
        <p:grpSp>
          <p:nvGrpSpPr>
            <p:cNvPr id="160" name="Group 159"/>
            <p:cNvGrpSpPr/>
            <p:nvPr/>
          </p:nvGrpSpPr>
          <p:grpSpPr>
            <a:xfrm>
              <a:off x="266699" y="-225976"/>
              <a:ext cx="11319416" cy="6093390"/>
              <a:chOff x="6856629" y="2032578"/>
              <a:chExt cx="5221473" cy="2523453"/>
            </a:xfrm>
          </p:grpSpPr>
          <p:sp>
            <p:nvSpPr>
              <p:cNvPr id="164"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65"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66" name="Group 165"/>
              <p:cNvGrpSpPr/>
              <p:nvPr/>
            </p:nvGrpSpPr>
            <p:grpSpPr>
              <a:xfrm>
                <a:off x="10432182" y="3198527"/>
                <a:ext cx="1645920" cy="1132186"/>
                <a:chOff x="1117587" y="1757085"/>
                <a:chExt cx="2372574" cy="1629559"/>
              </a:xfrm>
            </p:grpSpPr>
            <p:sp>
              <p:nvSpPr>
                <p:cNvPr id="167"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68" name="Rectangle 167"/>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69" name="Picture 16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161" name="Picture 160"/>
            <p:cNvPicPr>
              <a:picLocks noChangeAspect="1"/>
            </p:cNvPicPr>
            <p:nvPr/>
          </p:nvPicPr>
          <p:blipFill>
            <a:blip r:embed="rId6"/>
            <a:stretch>
              <a:fillRect/>
            </a:stretch>
          </p:blipFill>
          <p:spPr>
            <a:xfrm>
              <a:off x="1573234" y="1197427"/>
              <a:ext cx="6064253" cy="3898448"/>
            </a:xfrm>
            <a:prstGeom prst="rect">
              <a:avLst/>
            </a:prstGeom>
          </p:spPr>
        </p:pic>
        <p:pic>
          <p:nvPicPr>
            <p:cNvPr id="162" name="Picture 161"/>
            <p:cNvPicPr>
              <a:picLocks noChangeAspect="1"/>
            </p:cNvPicPr>
            <p:nvPr/>
          </p:nvPicPr>
          <p:blipFill>
            <a:blip r:embed="rId7"/>
            <a:stretch>
              <a:fillRect/>
            </a:stretch>
          </p:blipFill>
          <p:spPr>
            <a:xfrm>
              <a:off x="8143778" y="0"/>
              <a:ext cx="1097280" cy="1957805"/>
            </a:xfrm>
            <a:prstGeom prst="rect">
              <a:avLst/>
            </a:prstGeom>
          </p:spPr>
        </p:pic>
        <p:pic>
          <p:nvPicPr>
            <p:cNvPr id="163" name="Picture 162"/>
            <p:cNvPicPr>
              <a:picLocks noChangeAspect="1"/>
            </p:cNvPicPr>
            <p:nvPr/>
          </p:nvPicPr>
          <p:blipFill rotWithShape="1">
            <a:blip r:embed="rId8"/>
            <a:srcRect b="6643"/>
            <a:stretch/>
          </p:blipFill>
          <p:spPr>
            <a:xfrm>
              <a:off x="8272114" y="2784368"/>
              <a:ext cx="2834640" cy="2295525"/>
            </a:xfrm>
            <a:prstGeom prst="rect">
              <a:avLst/>
            </a:prstGeom>
          </p:spPr>
        </p:pic>
      </p:grpSp>
      <p:pic>
        <p:nvPicPr>
          <p:cNvPr id="89" name="Picture 8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17951" y="4590997"/>
            <a:ext cx="236260" cy="236260"/>
          </a:xfrm>
          <a:prstGeom prst="rect">
            <a:avLst/>
          </a:prstGeom>
        </p:spPr>
      </p:pic>
    </p:spTree>
    <p:extLst>
      <p:ext uri="{BB962C8B-B14F-4D97-AF65-F5344CB8AC3E}">
        <p14:creationId xmlns:p14="http://schemas.microsoft.com/office/powerpoint/2010/main" val="197351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Sorting by Column</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5" name="Text Placeholder 2"/>
          <p:cNvSpPr txBox="1">
            <a:spLocks/>
          </p:cNvSpPr>
          <p:nvPr/>
        </p:nvSpPr>
        <p:spPr>
          <a:xfrm>
            <a:off x="2886854" y="1395122"/>
            <a:ext cx="9162906" cy="531230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By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default</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Power BI desktop will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sort</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data in a column based on the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alphabet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It is possible to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use a separate column to determine sorting</a:t>
            </a:r>
            <a:endPar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202216" y="3383707"/>
            <a:ext cx="3744000" cy="302944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stretch>
            <a:fillRect/>
          </a:stretch>
        </p:blipFill>
        <p:spPr>
          <a:xfrm>
            <a:off x="7711440" y="3345527"/>
            <a:ext cx="3748730" cy="3031200"/>
          </a:xfrm>
          <a:prstGeom prst="rect">
            <a:avLst/>
          </a:prstGeom>
          <a:ln>
            <a:noFill/>
          </a:ln>
          <a:effectLst>
            <a:outerShdw blurRad="190500" algn="tl" rotWithShape="0">
              <a:srgbClr val="000000">
                <a:alpha val="70000"/>
              </a:srgbClr>
            </a:outerShdw>
          </a:effectLst>
        </p:spPr>
      </p:pic>
      <p:sp>
        <p:nvSpPr>
          <p:cNvPr id="38" name="Right Arrow 37"/>
          <p:cNvSpPr/>
          <p:nvPr/>
        </p:nvSpPr>
        <p:spPr bwMode="auto">
          <a:xfrm flipV="1">
            <a:off x="7096340" y="4988665"/>
            <a:ext cx="500483" cy="272871"/>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5"/>
          <a:stretch>
            <a:fillRect/>
          </a:stretch>
        </p:blipFill>
        <p:spPr>
          <a:xfrm>
            <a:off x="6522668" y="3137102"/>
            <a:ext cx="1647825" cy="17240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892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Creating a Data Model</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Hierarchies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5" name="Text Placeholder 2"/>
          <p:cNvSpPr txBox="1">
            <a:spLocks/>
          </p:cNvSpPr>
          <p:nvPr/>
        </p:nvSpPr>
        <p:spPr>
          <a:xfrm>
            <a:off x="2854616" y="1443872"/>
            <a:ext cx="9162906" cy="531230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Can be created in the Data View</a:t>
            </a: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They must use attributes from a single entity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Can be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used in the different visualizations, allowing drilling</a:t>
            </a: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Imported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Power Pivot models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or connected to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SSAS models with hierarchies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are also usable.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256265" y="2122019"/>
            <a:ext cx="2390775" cy="1543050"/>
          </a:xfrm>
          <a:prstGeom prst="rect">
            <a:avLst/>
          </a:prstGeom>
        </p:spPr>
      </p:pic>
      <p:pic>
        <p:nvPicPr>
          <p:cNvPr id="3" name="Picture 2"/>
          <p:cNvPicPr>
            <a:picLocks noChangeAspect="1"/>
          </p:cNvPicPr>
          <p:nvPr/>
        </p:nvPicPr>
        <p:blipFill>
          <a:blip r:embed="rId4"/>
          <a:stretch>
            <a:fillRect/>
          </a:stretch>
        </p:blipFill>
        <p:spPr>
          <a:xfrm>
            <a:off x="7944647" y="1884203"/>
            <a:ext cx="2314575" cy="1847850"/>
          </a:xfrm>
          <a:prstGeom prst="rect">
            <a:avLst/>
          </a:prstGeom>
        </p:spPr>
      </p:pic>
      <p:sp>
        <p:nvSpPr>
          <p:cNvPr id="39" name="Right Arrow 38"/>
          <p:cNvSpPr/>
          <p:nvPr/>
        </p:nvSpPr>
        <p:spPr bwMode="auto">
          <a:xfrm flipV="1">
            <a:off x="7041825" y="2808128"/>
            <a:ext cx="500483" cy="272871"/>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p:cNvSpPr/>
          <p:nvPr/>
        </p:nvSpPr>
        <p:spPr bwMode="auto">
          <a:xfrm>
            <a:off x="5200465" y="2977562"/>
            <a:ext cx="1261916" cy="218303"/>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7944647" y="2722165"/>
            <a:ext cx="2331282" cy="631726"/>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3776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Power BI Desktop:</a:t>
            </a:r>
            <a:br>
              <a:rPr lang="en-US">
                <a:solidFill>
                  <a:schemeClr val="bg1"/>
                </a:solidFill>
              </a:rPr>
            </a:br>
            <a:r>
              <a:rPr lang="en-US">
                <a:solidFill>
                  <a:schemeClr val="bg1"/>
                </a:solidFill>
              </a:rPr>
              <a:t>Calculations</a:t>
            </a:r>
          </a:p>
        </p:txBody>
      </p:sp>
    </p:spTree>
    <p:extLst>
      <p:ext uri="{BB962C8B-B14F-4D97-AF65-F5344CB8AC3E}">
        <p14:creationId xmlns:p14="http://schemas.microsoft.com/office/powerpoint/2010/main" val="378131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Calculations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DAX Basics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8" name="Text Placeholder 2"/>
          <p:cNvSpPr txBox="1">
            <a:spLocks/>
          </p:cNvSpPr>
          <p:nvPr/>
        </p:nvSpPr>
        <p:spPr>
          <a:xfrm>
            <a:off x="2886854" y="1395122"/>
            <a:ext cx="9162906" cy="531230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Excel like Language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that allows the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extension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of the model with additional business logic</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Ideal for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complex calculations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such as time intelligence, growth formulas, ratios and more complex KPIs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Business rules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can be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materialized at the row level (Calculated Column)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or can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be calculated on-the-fly (Measures)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Certain capabilities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might overlap with Formula Language</a:t>
            </a:r>
          </a:p>
        </p:txBody>
      </p:sp>
    </p:spTree>
    <p:extLst>
      <p:ext uri="{BB962C8B-B14F-4D97-AF65-F5344CB8AC3E}">
        <p14:creationId xmlns:p14="http://schemas.microsoft.com/office/powerpoint/2010/main" val="176224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Calculations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DAX Basics - Syntax</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4282030" y="1494075"/>
            <a:ext cx="6477000" cy="1771650"/>
          </a:xfrm>
          <a:prstGeom prst="rect">
            <a:avLst/>
          </a:prstGeom>
          <a:ln>
            <a:noFill/>
          </a:ln>
          <a:effectLst>
            <a:outerShdw blurRad="190500" algn="tl" rotWithShape="0">
              <a:srgbClr val="000000">
                <a:alpha val="70000"/>
              </a:srgbClr>
            </a:outerShdw>
          </a:effectLst>
        </p:spPr>
      </p:pic>
      <p:sp>
        <p:nvSpPr>
          <p:cNvPr id="39" name="TextBox 38"/>
          <p:cNvSpPr txBox="1"/>
          <p:nvPr/>
        </p:nvSpPr>
        <p:spPr>
          <a:xfrm>
            <a:off x="3513543" y="3645909"/>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An expression always </a:t>
            </a: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starts with the name of the calculation</a:t>
            </a:r>
          </a:p>
        </p:txBody>
      </p:sp>
      <p:sp>
        <p:nvSpPr>
          <p:cNvPr id="41" name="Oval 40"/>
          <p:cNvSpPr/>
          <p:nvPr/>
        </p:nvSpPr>
        <p:spPr bwMode="auto">
          <a:xfrm>
            <a:off x="3314385" y="3758987"/>
            <a:ext cx="252000" cy="252000"/>
          </a:xfrm>
          <a:prstGeom prst="ellipse">
            <a:avLst/>
          </a:prstGeom>
          <a:solidFill>
            <a:srgbClr val="EB0A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p:cNvSpPr txBox="1"/>
          <p:nvPr/>
        </p:nvSpPr>
        <p:spPr>
          <a:xfrm>
            <a:off x="3513543" y="4176783"/>
            <a:ext cx="6233130"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equal sign </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indicates the</a:t>
            </a: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beginning of the formula</a:t>
            </a:r>
            <a:endPar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43" name="Oval 42"/>
          <p:cNvSpPr/>
          <p:nvPr/>
        </p:nvSpPr>
        <p:spPr bwMode="auto">
          <a:xfrm>
            <a:off x="3314385" y="4289861"/>
            <a:ext cx="252000" cy="252000"/>
          </a:xfrm>
          <a:prstGeom prst="ellipse">
            <a:avLst/>
          </a:prstGeom>
          <a:solidFill>
            <a:srgbClr val="EB0A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p:cNvSpPr txBox="1"/>
          <p:nvPr/>
        </p:nvSpPr>
        <p:spPr>
          <a:xfrm>
            <a:off x="3513543" y="4668748"/>
            <a:ext cx="7064402"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 function or a combination of functions </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is applied which will </a:t>
            </a: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return a value</a:t>
            </a:r>
          </a:p>
        </p:txBody>
      </p:sp>
      <p:sp>
        <p:nvSpPr>
          <p:cNvPr id="45" name="Oval 44"/>
          <p:cNvSpPr/>
          <p:nvPr/>
        </p:nvSpPr>
        <p:spPr bwMode="auto">
          <a:xfrm>
            <a:off x="3314385" y="4781826"/>
            <a:ext cx="252000" cy="252000"/>
          </a:xfrm>
          <a:prstGeom prst="ellipse">
            <a:avLst/>
          </a:prstGeom>
          <a:solidFill>
            <a:srgbClr val="EB0A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extBox 45"/>
          <p:cNvSpPr txBox="1"/>
          <p:nvPr/>
        </p:nvSpPr>
        <p:spPr>
          <a:xfrm>
            <a:off x="3513543" y="5160713"/>
            <a:ext cx="80307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arguments of the function </a:t>
            </a: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(can be a reference to columns or additional functions)</a:t>
            </a:r>
          </a:p>
        </p:txBody>
      </p:sp>
      <p:sp>
        <p:nvSpPr>
          <p:cNvPr id="47" name="Oval 46"/>
          <p:cNvSpPr/>
          <p:nvPr/>
        </p:nvSpPr>
        <p:spPr bwMode="auto">
          <a:xfrm>
            <a:off x="3314386" y="5273791"/>
            <a:ext cx="252000" cy="252000"/>
          </a:xfrm>
          <a:prstGeom prst="ellipse">
            <a:avLst/>
          </a:prstGeom>
          <a:solidFill>
            <a:srgbClr val="EB0A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p:cNvSpPr txBox="1"/>
          <p:nvPr/>
        </p:nvSpPr>
        <p:spPr>
          <a:xfrm>
            <a:off x="3513543" y="5641194"/>
            <a:ext cx="80307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pt-PT"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table </a:t>
            </a:r>
            <a:r>
              <a:rPr kumimoji="0" lang="pt-PT"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that is being referenced</a:t>
            </a:r>
            <a:endPar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49" name="Oval 48"/>
          <p:cNvSpPr/>
          <p:nvPr/>
        </p:nvSpPr>
        <p:spPr bwMode="auto">
          <a:xfrm>
            <a:off x="3314386" y="5754272"/>
            <a:ext cx="252000" cy="252000"/>
          </a:xfrm>
          <a:prstGeom prst="ellipse">
            <a:avLst/>
          </a:prstGeom>
          <a:solidFill>
            <a:srgbClr val="EB0A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extBox 49"/>
          <p:cNvSpPr txBox="1"/>
          <p:nvPr/>
        </p:nvSpPr>
        <p:spPr>
          <a:xfrm>
            <a:off x="3513542" y="6133159"/>
            <a:ext cx="80307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pt-PT"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column </a:t>
            </a:r>
            <a:r>
              <a:rPr kumimoji="0" lang="pt-PT"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that is being referenced for the specified table</a:t>
            </a:r>
            <a:endPar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51" name="Oval 50"/>
          <p:cNvSpPr/>
          <p:nvPr/>
        </p:nvSpPr>
        <p:spPr bwMode="auto">
          <a:xfrm>
            <a:off x="3314385" y="6246237"/>
            <a:ext cx="252000" cy="252000"/>
          </a:xfrm>
          <a:prstGeom prst="ellipse">
            <a:avLst/>
          </a:prstGeom>
          <a:solidFill>
            <a:srgbClr val="EB0A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pt-PT"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450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Calculations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DAX Basics - Functions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5" name="Text Placeholder 2"/>
          <p:cNvSpPr txBox="1">
            <a:spLocks/>
          </p:cNvSpPr>
          <p:nvPr/>
        </p:nvSpPr>
        <p:spPr>
          <a:xfrm>
            <a:off x="3013636" y="1338891"/>
            <a:ext cx="9162906" cy="4030000"/>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 function always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references a column or a table</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Filters can be added to filter context of evaluation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 function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always returns a value or a table</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When a table is returned, further functions should be applied to obtain a value</a:t>
            </a:r>
            <a:b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b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Several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time intelligence</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functions exist out of the box</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Some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Excel functions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are also valid (like MONTH, FLOOR…)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Full reference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of available functions here: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hlinkClick r:id="rId3"/>
              </a:rPr>
              <a:t>https://msdn.microsoft.com/en-us/library/ee634396.aspx</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a:t>
            </a:r>
          </a:p>
        </p:txBody>
      </p:sp>
      <p:pic>
        <p:nvPicPr>
          <p:cNvPr id="2" name="Picture 1"/>
          <p:cNvPicPr>
            <a:picLocks noChangeAspect="1"/>
          </p:cNvPicPr>
          <p:nvPr/>
        </p:nvPicPr>
        <p:blipFill>
          <a:blip r:embed="rId4"/>
          <a:stretch>
            <a:fillRect/>
          </a:stretch>
        </p:blipFill>
        <p:spPr>
          <a:xfrm>
            <a:off x="3009204" y="3510502"/>
            <a:ext cx="9022651" cy="290227"/>
          </a:xfrm>
          <a:prstGeom prst="rect">
            <a:avLst/>
          </a:prstGeom>
        </p:spPr>
      </p:pic>
      <p:pic>
        <p:nvPicPr>
          <p:cNvPr id="3" name="Picture 2"/>
          <p:cNvPicPr>
            <a:picLocks noChangeAspect="1"/>
          </p:cNvPicPr>
          <p:nvPr/>
        </p:nvPicPr>
        <p:blipFill>
          <a:blip r:embed="rId5"/>
          <a:stretch>
            <a:fillRect/>
          </a:stretch>
        </p:blipFill>
        <p:spPr>
          <a:xfrm>
            <a:off x="3494831" y="4736908"/>
            <a:ext cx="7943850" cy="304800"/>
          </a:xfrm>
          <a:prstGeom prst="rect">
            <a:avLst/>
          </a:prstGeom>
        </p:spPr>
      </p:pic>
    </p:spTree>
    <p:extLst>
      <p:ext uri="{BB962C8B-B14F-4D97-AF65-F5344CB8AC3E}">
        <p14:creationId xmlns:p14="http://schemas.microsoft.com/office/powerpoint/2010/main" val="298640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Calculations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DAX Basics – Creating Calculations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8" name="Text Placeholder 2"/>
          <p:cNvSpPr txBox="1">
            <a:spLocks/>
          </p:cNvSpPr>
          <p:nvPr/>
        </p:nvSpPr>
        <p:spPr>
          <a:xfrm>
            <a:off x="2886854" y="1395122"/>
            <a:ext cx="9162906" cy="531230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Select the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Data View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and then the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Modeling tab for the target table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(or with the table contextual menu)</a:t>
            </a: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Type the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expression in the Formula Bar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3183600" y="2517395"/>
            <a:ext cx="8620862" cy="2659484"/>
          </a:xfrm>
          <a:prstGeom prst="rect">
            <a:avLst/>
          </a:prstGeom>
          <a:ln>
            <a:noFill/>
          </a:ln>
          <a:effectLst>
            <a:outerShdw blurRad="190500" algn="tl" rotWithShape="0">
              <a:srgbClr val="000000">
                <a:alpha val="70000"/>
              </a:srgbClr>
            </a:outerShdw>
          </a:effectLst>
        </p:spPr>
      </p:pic>
      <p:sp>
        <p:nvSpPr>
          <p:cNvPr id="39" name="Right Arrow 38"/>
          <p:cNvSpPr/>
          <p:nvPr/>
        </p:nvSpPr>
        <p:spPr bwMode="auto">
          <a:xfrm rot="11857414">
            <a:off x="4182994" y="3556759"/>
            <a:ext cx="6224786" cy="23362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rotWithShape="1">
          <a:blip r:embed="rId4"/>
          <a:srcRect t="71088"/>
          <a:stretch/>
        </p:blipFill>
        <p:spPr>
          <a:xfrm>
            <a:off x="4225922" y="6011371"/>
            <a:ext cx="6057900" cy="575561"/>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5"/>
          <a:stretch>
            <a:fillRect/>
          </a:stretch>
        </p:blipFill>
        <p:spPr>
          <a:xfrm>
            <a:off x="11145516" y="4611437"/>
            <a:ext cx="910808" cy="10415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620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Calculations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Measures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5" name="Text Placeholder 2"/>
          <p:cNvSpPr txBox="1">
            <a:spLocks/>
          </p:cNvSpPr>
          <p:nvPr/>
        </p:nvSpPr>
        <p:spPr>
          <a:xfrm>
            <a:off x="2915396" y="1412203"/>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Measures are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calculated when they are used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in a particular visualization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And they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can also be calculated on a row-by-row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basis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They can be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implicit</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 an aggregation of a field with “Default Summarization” different from “Do Not Summarize”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They can be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explicit</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where they are the result of a DAX expression. You cannot control the aggregation for this type.</a:t>
            </a:r>
            <a:endPar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443287" y="4243721"/>
            <a:ext cx="1775660" cy="355132"/>
          </a:xfrm>
          <a:prstGeom prst="rect">
            <a:avLst/>
          </a:prstGeom>
        </p:spPr>
      </p:pic>
      <p:pic>
        <p:nvPicPr>
          <p:cNvPr id="3" name="Picture 2"/>
          <p:cNvPicPr>
            <a:picLocks noChangeAspect="1"/>
          </p:cNvPicPr>
          <p:nvPr/>
        </p:nvPicPr>
        <p:blipFill>
          <a:blip r:embed="rId4"/>
          <a:stretch>
            <a:fillRect/>
          </a:stretch>
        </p:blipFill>
        <p:spPr>
          <a:xfrm>
            <a:off x="3443287" y="5785154"/>
            <a:ext cx="2237431" cy="350441"/>
          </a:xfrm>
          <a:prstGeom prst="rect">
            <a:avLst/>
          </a:prstGeom>
        </p:spPr>
      </p:pic>
    </p:spTree>
    <p:extLst>
      <p:ext uri="{BB962C8B-B14F-4D97-AF65-F5344CB8AC3E}">
        <p14:creationId xmlns:p14="http://schemas.microsoft.com/office/powerpoint/2010/main" val="286933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610664" y="3665069"/>
            <a:ext cx="4581525" cy="2609850"/>
          </a:xfrm>
          <a:prstGeom prst="rect">
            <a:avLst/>
          </a:prstGeom>
        </p:spPr>
      </p:pic>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Calculations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Measures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5" name="Text Placeholder 2"/>
          <p:cNvSpPr txBox="1">
            <a:spLocks/>
          </p:cNvSpPr>
          <p:nvPr/>
        </p:nvSpPr>
        <p:spPr>
          <a:xfrm>
            <a:off x="2915396" y="1412203"/>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They can (and should) be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referenced from other measures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this is a best practice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Measures are </a:t>
            </a:r>
            <a:r>
              <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evaluated for each cell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they appear in (Filter Context)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38" name="Rectangle 37"/>
          <p:cNvSpPr/>
          <p:nvPr/>
        </p:nvSpPr>
        <p:spPr bwMode="auto">
          <a:xfrm flipV="1">
            <a:off x="7326527" y="4919892"/>
            <a:ext cx="482719" cy="202310"/>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flipV="1">
            <a:off x="7326528" y="5734964"/>
            <a:ext cx="482719" cy="202310"/>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ight Arrow 40"/>
          <p:cNvSpPr/>
          <p:nvPr/>
        </p:nvSpPr>
        <p:spPr bwMode="auto">
          <a:xfrm rot="20041901" flipV="1">
            <a:off x="7775955" y="4839136"/>
            <a:ext cx="573111" cy="103065"/>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8342700" y="4211985"/>
            <a:ext cx="2380018" cy="969944"/>
          </a:xfrm>
          <a:prstGeom prst="rect">
            <a:avLst/>
          </a:prstGeom>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pt-PT" sz="1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CalendarYear=2012</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pt-PT" sz="1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Promotion=“Reseller”</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pt-PT" sz="1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Gender=“M”</a:t>
            </a:r>
            <a:endParaRPr kumimoji="0" lang="pt-PT" sz="12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43" name="Right Arrow 42"/>
          <p:cNvSpPr/>
          <p:nvPr/>
        </p:nvSpPr>
        <p:spPr bwMode="auto">
          <a:xfrm rot="274997" flipV="1">
            <a:off x="7807348" y="5784585"/>
            <a:ext cx="573111" cy="103065"/>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 Placeholder 2"/>
          <p:cNvSpPr txBox="1">
            <a:spLocks/>
          </p:cNvSpPr>
          <p:nvPr/>
        </p:nvSpPr>
        <p:spPr>
          <a:xfrm>
            <a:off x="8383661" y="5492628"/>
            <a:ext cx="2718348" cy="941751"/>
          </a:xfrm>
          <a:prstGeom prst="rect">
            <a:avLst/>
          </a:prstGeom>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pt-PT" sz="1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total is also calculated independently. It is not an aggregation of the rows.</a:t>
            </a:r>
            <a:endParaRPr kumimoji="0" lang="pt-PT" sz="12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098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animBg="1"/>
      <p:bldP spid="42" grpId="0" animBg="1"/>
      <p:bldP spid="43" grpId="0" animBg="1"/>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Calculations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Quick Calcs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5" name="Text Placeholder 2"/>
          <p:cNvSpPr txBox="1">
            <a:spLocks/>
          </p:cNvSpPr>
          <p:nvPr/>
        </p:nvSpPr>
        <p:spPr>
          <a:xfrm>
            <a:off x="2915396" y="1412203"/>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Out-of-the-box calculations </a:t>
            </a: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that can be applied without coding</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Accessible </a:t>
            </a: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via field well</a:t>
            </a:r>
            <a:r>
              <a:rPr kumimoji="0" lang="en-US"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you can change how a measure is displayed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019550" y="3498252"/>
            <a:ext cx="2933700" cy="2800350"/>
          </a:xfrm>
          <a:prstGeom prst="rect">
            <a:avLst/>
          </a:prstGeom>
          <a:ln>
            <a:noFill/>
          </a:ln>
          <a:effectLst>
            <a:outerShdw blurRad="190500" algn="tl" rotWithShape="0">
              <a:srgbClr val="000000">
                <a:alpha val="70000"/>
              </a:srgbClr>
            </a:outerShdw>
          </a:effectLst>
        </p:spPr>
      </p:pic>
      <p:sp>
        <p:nvSpPr>
          <p:cNvPr id="39" name="Rectangle 38"/>
          <p:cNvSpPr/>
          <p:nvPr/>
        </p:nvSpPr>
        <p:spPr bwMode="auto">
          <a:xfrm flipV="1">
            <a:off x="5386552" y="5773496"/>
            <a:ext cx="1446648" cy="185274"/>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flipV="1">
            <a:off x="4094598" y="5325543"/>
            <a:ext cx="1134299" cy="195786"/>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4"/>
          <a:stretch>
            <a:fillRect/>
          </a:stretch>
        </p:blipFill>
        <p:spPr>
          <a:xfrm>
            <a:off x="7930242" y="2939185"/>
            <a:ext cx="2205999" cy="37197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422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0000"/>
              </a:solidFill>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a:solidFill>
                  <a:srgbClr val="000000"/>
                </a:solidFill>
              </a:rPr>
              <a:t>Power BI Overview</a:t>
            </a:r>
          </a:p>
        </p:txBody>
      </p:sp>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a:solidFill>
                <a:srgbClr val="FFFFFF"/>
              </a:solidFill>
              <a:latin typeface="Segoe UI Light"/>
              <a:ea typeface="Segoe UI" pitchFamily="34" charset="0"/>
              <a:cs typeface="Segoe UI" pitchFamily="34" charset="0"/>
            </a:endParaRPr>
          </a:p>
        </p:txBody>
      </p:sp>
      <p:sp>
        <p:nvSpPr>
          <p:cNvPr id="145" name="Rectangle 144"/>
          <p:cNvSpPr/>
          <p:nvPr/>
        </p:nvSpPr>
        <p:spPr>
          <a:xfrm>
            <a:off x="7428667" y="5269863"/>
            <a:ext cx="2681209" cy="400110"/>
          </a:xfrm>
          <a:prstGeom prst="rect">
            <a:avLst/>
          </a:prstGeom>
        </p:spPr>
        <p:txBody>
          <a:bodyPr wrap="square">
            <a:spAutoFit/>
          </a:bodyPr>
          <a:lstStyle/>
          <a:p>
            <a:pPr algn="ctr" defTabSz="914367">
              <a:spcAft>
                <a:spcPts val="588"/>
              </a:spcAft>
            </a:pPr>
            <a:r>
              <a:rPr lang="en-US" sz="2000">
                <a:solidFill>
                  <a:srgbClr val="000000"/>
                </a:solidFill>
              </a:rPr>
              <a:t>Power BI Platform</a:t>
            </a:r>
          </a:p>
        </p:txBody>
      </p:sp>
      <p:sp>
        <p:nvSpPr>
          <p:cNvPr id="147" name="Rectangle 146"/>
          <p:cNvSpPr/>
          <p:nvPr/>
        </p:nvSpPr>
        <p:spPr>
          <a:xfrm>
            <a:off x="1189043" y="5257842"/>
            <a:ext cx="2291365" cy="400110"/>
          </a:xfrm>
          <a:prstGeom prst="rect">
            <a:avLst/>
          </a:prstGeom>
        </p:spPr>
        <p:txBody>
          <a:bodyPr wrap="square">
            <a:spAutoFit/>
          </a:bodyPr>
          <a:lstStyle/>
          <a:p>
            <a:pPr defTabSz="914367">
              <a:spcAft>
                <a:spcPts val="588"/>
              </a:spcAft>
            </a:pPr>
            <a:r>
              <a:rPr lang="en-US" sz="2000">
                <a:solidFill>
                  <a:srgbClr val="000000"/>
                </a:solidFill>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solidFill>
                <a:srgbClr val="217346"/>
              </a:solidFill>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err="1">
              <a:solidFill>
                <a:srgbClr val="31B42E"/>
              </a:solidFill>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err="1">
              <a:solidFill>
                <a:srgbClr val="31B42E"/>
              </a:solidFill>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err="1">
              <a:solidFill>
                <a:srgbClr val="31B42E"/>
              </a:solidFill>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a:solidFill>
                <a:srgbClr val="217346"/>
              </a:solidFill>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rgbClr val="FFFFFF"/>
              </a:solidFill>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a:solidFill>
                <a:srgbClr val="000000"/>
              </a:solidFill>
            </a:endParaRPr>
          </a:p>
        </p:txBody>
      </p:sp>
      <p:pic>
        <p:nvPicPr>
          <p:cNvPr id="246" name="Picture 245"/>
          <p:cNvPicPr>
            <a:picLocks noChangeAspect="1"/>
          </p:cNvPicPr>
          <p:nvPr/>
        </p:nvPicPr>
        <p:blipFill rotWithShape="1">
          <a:blip r:embed="rId3">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4">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rgbClr val="000000"/>
                      </a:gs>
                      <a:gs pos="30000">
                        <a:srgbClr val="000000"/>
                      </a:gs>
                    </a:gsLst>
                    <a:lin ang="5400000" scaled="0"/>
                  </a:gradFill>
                  <a:latin typeface="Segoe UI Light"/>
                </a:rPr>
                <a:t>Power BI</a:t>
              </a:r>
            </a:p>
          </p:txBody>
        </p:sp>
      </p:grpSp>
      <p:sp>
        <p:nvSpPr>
          <p:cNvPr id="143" name="Rectangle 142"/>
          <p:cNvSpPr/>
          <p:nvPr/>
        </p:nvSpPr>
        <p:spPr>
          <a:xfrm>
            <a:off x="4066679" y="960836"/>
            <a:ext cx="4018415" cy="400110"/>
          </a:xfrm>
          <a:prstGeom prst="rect">
            <a:avLst/>
          </a:prstGeom>
        </p:spPr>
        <p:txBody>
          <a:bodyPr wrap="square">
            <a:spAutoFit/>
          </a:bodyPr>
          <a:lstStyle/>
          <a:p>
            <a:pPr defTabSz="914367">
              <a:spcAft>
                <a:spcPts val="588"/>
              </a:spcAft>
            </a:pPr>
            <a:r>
              <a:rPr lang="en-US" sz="2000">
                <a:solidFill>
                  <a:srgbClr val="000000"/>
                </a:solidFill>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Visualizations</a:t>
              </a:r>
              <a:endParaRPr lang="en-US" sz="1200">
                <a:solidFill>
                  <a:srgbClr val="000000"/>
                </a:solidFill>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a:solidFill>
                  <a:srgbClr val="000000"/>
                </a:solidFill>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a:solidFill>
                  <a:srgbClr val="000000"/>
                </a:solidFill>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Reports</a:t>
              </a:r>
              <a:endParaRPr lang="en-US" sz="1200">
                <a:solidFill>
                  <a:srgbClr val="000000"/>
                </a:solidFill>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a:solidFill>
                    <a:srgbClr val="F2C812"/>
                  </a:solidFill>
                </a:rPr>
                <a:t>01001</a:t>
              </a:r>
            </a:p>
            <a:p>
              <a:pPr algn="ctr"/>
              <a:r>
                <a:rPr lang="en-US" sz="900" b="1">
                  <a:solidFill>
                    <a:srgbClr val="F2C812"/>
                  </a:solidFill>
                </a:rPr>
                <a:t>10101</a:t>
              </a:r>
            </a:p>
          </p:txBody>
        </p:sp>
      </p:grpSp>
      <p:sp>
        <p:nvSpPr>
          <p:cNvPr id="196" name="TextBox 195"/>
          <p:cNvSpPr txBox="1"/>
          <p:nvPr/>
        </p:nvSpPr>
        <p:spPr>
          <a:xfrm>
            <a:off x="6736403" y="5709123"/>
            <a:ext cx="1548615" cy="916902"/>
          </a:xfrm>
          <a:prstGeom prst="rect">
            <a:avLst/>
          </a:prstGeom>
          <a:noFill/>
        </p:spPr>
        <p:txBody>
          <a:bodyPr wrap="square" lIns="186521" tIns="149217" rIns="186521" bIns="149217" rtlCol="0" anchor="ctr">
            <a:spAutoFit/>
          </a:bodyPr>
          <a:lstStyle/>
          <a:p>
            <a:pPr algn="ctr" defTabSz="932597">
              <a:spcAft>
                <a:spcPts val="600"/>
              </a:spcAft>
            </a:pPr>
            <a:r>
              <a:rPr lang="en-US" sz="4000" b="1">
                <a:solidFill>
                  <a:srgbClr val="EDC30D"/>
                </a:solidFill>
              </a:rPr>
              <a:t>&lt;/&gt;</a:t>
            </a:r>
            <a:endParaRPr lang="en-US" sz="1200">
              <a:solidFill>
                <a:srgbClr val="000000"/>
              </a:solidFill>
              <a:ea typeface="Segoe UI" pitchFamily="34" charset="0"/>
              <a:cs typeface="Segoe UI" pitchFamily="34" charset="0"/>
            </a:endParaRPr>
          </a:p>
        </p:txBody>
      </p:sp>
      <p:sp>
        <p:nvSpPr>
          <p:cNvPr id="2" name="TextBox 1"/>
          <p:cNvSpPr txBox="1"/>
          <p:nvPr/>
        </p:nvSpPr>
        <p:spPr>
          <a:xfrm>
            <a:off x="8087486" y="5923303"/>
            <a:ext cx="3249693"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000000"/>
                </a:solidFill>
                <a:ea typeface="Segoe UI" pitchFamily="34" charset="0"/>
                <a:cs typeface="Segoe UI" pitchFamily="34" charset="0"/>
              </a:rPr>
              <a:t>embed, extend, integrate</a:t>
            </a:r>
          </a:p>
        </p:txBody>
      </p:sp>
      <p:sp>
        <p:nvSpPr>
          <p:cNvPr id="115" name="Rectangle 114"/>
          <p:cNvSpPr/>
          <p:nvPr/>
        </p:nvSpPr>
        <p:spPr>
          <a:xfrm>
            <a:off x="730539" y="940779"/>
            <a:ext cx="1692204" cy="400110"/>
          </a:xfrm>
          <a:prstGeom prst="rect">
            <a:avLst/>
          </a:prstGeom>
        </p:spPr>
        <p:txBody>
          <a:bodyPr wrap="square">
            <a:spAutoFit/>
          </a:bodyPr>
          <a:lstStyle/>
          <a:p>
            <a:pPr defTabSz="914367">
              <a:spcAft>
                <a:spcPts val="588"/>
              </a:spcAft>
            </a:pPr>
            <a:r>
              <a:rPr lang="en-US" sz="2000">
                <a:solidFill>
                  <a:srgbClr val="000000"/>
                </a:solidFill>
              </a:rPr>
              <a:t>Data sources</a:t>
            </a:r>
          </a:p>
        </p:txBody>
      </p:sp>
      <p:cxnSp>
        <p:nvCxnSpPr>
          <p:cNvPr id="116" name="Straight Connector 115"/>
          <p:cNvCxnSpPr/>
          <p:nvPr/>
        </p:nvCxnSpPr>
        <p:spPr>
          <a:xfrm>
            <a:off x="1038540" y="208785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7" name="Rectangle 145"/>
          <p:cNvSpPr/>
          <p:nvPr/>
        </p:nvSpPr>
        <p:spPr bwMode="auto">
          <a:xfrm>
            <a:off x="982973" y="1529904"/>
            <a:ext cx="2059649" cy="4952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a:rPr>
              <a:t>Cloud-based SaaS solutions</a:t>
            </a:r>
          </a:p>
          <a:p>
            <a:pPr defTabSz="914367">
              <a:spcAft>
                <a:spcPts val="600"/>
              </a:spcAft>
            </a:pPr>
            <a:r>
              <a:rPr lang="en-US" sz="900" i="1">
                <a:solidFill>
                  <a:srgbClr val="000000"/>
                </a:solidFill>
                <a:cs typeface="Segoe UI Light"/>
              </a:rPr>
              <a:t>e.g. Marketo, Salesforce, Quickbooks, Google Analytics, …</a:t>
            </a:r>
          </a:p>
        </p:txBody>
      </p:sp>
      <p:sp>
        <p:nvSpPr>
          <p:cNvPr id="118" name="Oval 147"/>
          <p:cNvSpPr/>
          <p:nvPr/>
        </p:nvSpPr>
        <p:spPr bwMode="auto">
          <a:xfrm>
            <a:off x="612426" y="166060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332"/>
          <p:cNvGrpSpPr/>
          <p:nvPr/>
        </p:nvGrpSpPr>
        <p:grpSpPr>
          <a:xfrm>
            <a:off x="664469" y="1736533"/>
            <a:ext cx="261675" cy="213902"/>
            <a:chOff x="2123129" y="1797431"/>
            <a:chExt cx="2472585" cy="2021180"/>
          </a:xfrm>
        </p:grpSpPr>
        <p:sp>
          <p:nvSpPr>
            <p:cNvPr id="12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22" name="Straight Connector 121"/>
          <p:cNvCxnSpPr/>
          <p:nvPr/>
        </p:nvCxnSpPr>
        <p:spPr>
          <a:xfrm>
            <a:off x="1038540" y="26299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3" name="Rectangle 152"/>
          <p:cNvSpPr/>
          <p:nvPr/>
        </p:nvSpPr>
        <p:spPr bwMode="auto">
          <a:xfrm>
            <a:off x="977327" y="2118108"/>
            <a:ext cx="1982520" cy="436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On-premises data</a:t>
            </a:r>
          </a:p>
          <a:p>
            <a:pPr defTabSz="914367"/>
            <a:r>
              <a:rPr lang="en-US" sz="900">
                <a:solidFill>
                  <a:srgbClr val="000000"/>
                </a:solidFill>
                <a:cs typeface="Segoe UI Light" panose="020B0502040204020203" pitchFamily="34" charset="0"/>
              </a:rPr>
              <a:t>e.g. Analysis Services, SQL Server</a:t>
            </a:r>
          </a:p>
        </p:txBody>
      </p:sp>
      <p:sp>
        <p:nvSpPr>
          <p:cNvPr id="124" name="Oval 154"/>
          <p:cNvSpPr/>
          <p:nvPr/>
        </p:nvSpPr>
        <p:spPr bwMode="auto">
          <a:xfrm>
            <a:off x="612426" y="218928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30"/>
          <p:cNvSpPr>
            <a:spLocks noEditPoints="1"/>
          </p:cNvSpPr>
          <p:nvPr/>
        </p:nvSpPr>
        <p:spPr bwMode="auto">
          <a:xfrm>
            <a:off x="694811" y="2283523"/>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26" name="Straight Connector 125"/>
          <p:cNvCxnSpPr/>
          <p:nvPr/>
        </p:nvCxnSpPr>
        <p:spPr>
          <a:xfrm>
            <a:off x="1038540" y="320574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7" name="Rectangle 1074"/>
          <p:cNvSpPr/>
          <p:nvPr/>
        </p:nvSpPr>
        <p:spPr bwMode="auto">
          <a:xfrm>
            <a:off x="977326" y="2528510"/>
            <a:ext cx="2065297" cy="796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100">
                <a:solidFill>
                  <a:srgbClr val="000000"/>
                </a:solidFill>
                <a:cs typeface="Segoe UI Light" panose="020B0502040204020203" pitchFamily="34" charset="0"/>
              </a:rPr>
              <a:t>Organizational content packs</a:t>
            </a:r>
            <a:br>
              <a:rPr lang="en-US" sz="1100">
                <a:solidFill>
                  <a:srgbClr val="000000"/>
                </a:solidFill>
                <a:cs typeface="Segoe UI Light" panose="020B0502040204020203" pitchFamily="34" charset="0"/>
              </a:rPr>
            </a:br>
            <a:r>
              <a:rPr lang="en-US" sz="900" i="1">
                <a:solidFill>
                  <a:srgbClr val="000000"/>
                </a:solidFill>
                <a:cs typeface="Segoe UI Light" panose="020B0502040204020203" pitchFamily="34" charset="0"/>
              </a:rPr>
              <a:t>Corporate data sources or external data services</a:t>
            </a:r>
          </a:p>
        </p:txBody>
      </p:sp>
      <p:sp>
        <p:nvSpPr>
          <p:cNvPr id="128" name="Oval 1076"/>
          <p:cNvSpPr/>
          <p:nvPr/>
        </p:nvSpPr>
        <p:spPr bwMode="auto">
          <a:xfrm>
            <a:off x="612426" y="2731597"/>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p:nvPr/>
        </p:nvGrpSpPr>
        <p:grpSpPr>
          <a:xfrm>
            <a:off x="687669" y="2819868"/>
            <a:ext cx="215269" cy="189218"/>
            <a:chOff x="681704" y="2920140"/>
            <a:chExt cx="321649" cy="282723"/>
          </a:xfrm>
          <a:solidFill>
            <a:schemeClr val="tx1"/>
          </a:solidFill>
        </p:grpSpPr>
        <p:sp>
          <p:nvSpPr>
            <p:cNvPr id="13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32" name="Straight Connector 131"/>
          <p:cNvCxnSpPr/>
          <p:nvPr/>
        </p:nvCxnSpPr>
        <p:spPr>
          <a:xfrm>
            <a:off x="1038540" y="370042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5" name="Rectangle 1081"/>
          <p:cNvSpPr/>
          <p:nvPr/>
        </p:nvSpPr>
        <p:spPr bwMode="auto">
          <a:xfrm>
            <a:off x="967900" y="3205749"/>
            <a:ext cx="1982520" cy="4466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Azure services</a:t>
            </a:r>
          </a:p>
          <a:p>
            <a:pPr defTabSz="914367">
              <a:spcAft>
                <a:spcPts val="600"/>
              </a:spcAft>
            </a:pPr>
            <a:r>
              <a:rPr lang="en-US" sz="900" i="1">
                <a:solidFill>
                  <a:srgbClr val="000000"/>
                </a:solidFill>
                <a:cs typeface="Segoe UI Light" panose="020B0502040204020203" pitchFamily="34" charset="0"/>
              </a:rPr>
              <a:t>Azure SQL, Stream Analytics…</a:t>
            </a:r>
          </a:p>
        </p:txBody>
      </p:sp>
      <p:sp>
        <p:nvSpPr>
          <p:cNvPr id="136" name="Oval 1083"/>
          <p:cNvSpPr/>
          <p:nvPr/>
        </p:nvSpPr>
        <p:spPr bwMode="auto">
          <a:xfrm>
            <a:off x="612426" y="32459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2" name="Group 379"/>
          <p:cNvGrpSpPr/>
          <p:nvPr/>
        </p:nvGrpSpPr>
        <p:grpSpPr>
          <a:xfrm>
            <a:off x="678626" y="3366635"/>
            <a:ext cx="233359" cy="162454"/>
            <a:chOff x="3543365" y="7242811"/>
            <a:chExt cx="1238250" cy="862013"/>
          </a:xfrm>
          <a:solidFill>
            <a:schemeClr val="tx1"/>
          </a:solidFill>
        </p:grpSpPr>
        <p:sp>
          <p:nvSpPr>
            <p:cNvPr id="160"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0" name="Rectangle 160"/>
          <p:cNvSpPr/>
          <p:nvPr/>
        </p:nvSpPr>
        <p:spPr bwMode="auto">
          <a:xfrm>
            <a:off x="967900" y="37453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Excel and CSV files</a:t>
            </a:r>
          </a:p>
          <a:p>
            <a:pPr defTabSz="914367"/>
            <a:r>
              <a:rPr lang="en-IN" sz="900" i="1">
                <a:solidFill>
                  <a:srgbClr val="000000"/>
                </a:solidFill>
                <a:cs typeface="Segoe UI Light" panose="020B0502040204020203" pitchFamily="34" charset="0"/>
              </a:rPr>
              <a:t>Workbook data, flat files</a:t>
            </a:r>
          </a:p>
        </p:txBody>
      </p:sp>
      <p:sp>
        <p:nvSpPr>
          <p:cNvPr id="181" name="Oval 162"/>
          <p:cNvSpPr/>
          <p:nvPr/>
        </p:nvSpPr>
        <p:spPr bwMode="auto">
          <a:xfrm>
            <a:off x="612426" y="374531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2" name="Straight Connector 181"/>
          <p:cNvCxnSpPr/>
          <p:nvPr/>
        </p:nvCxnSpPr>
        <p:spPr>
          <a:xfrm>
            <a:off x="1038540" y="41768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3" name="Oval 162"/>
          <p:cNvSpPr/>
          <p:nvPr/>
        </p:nvSpPr>
        <p:spPr bwMode="auto">
          <a:xfrm>
            <a:off x="612426" y="4253867"/>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60"/>
          <p:cNvSpPr/>
          <p:nvPr/>
        </p:nvSpPr>
        <p:spPr bwMode="auto">
          <a:xfrm>
            <a:off x="967900" y="4253867"/>
            <a:ext cx="1982520" cy="424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Power BI Desktop files</a:t>
            </a:r>
          </a:p>
          <a:p>
            <a:pPr defTabSz="914367"/>
            <a:r>
              <a:rPr lang="en-IN" sz="900" i="1">
                <a:solidFill>
                  <a:srgbClr val="000000"/>
                </a:solidFill>
                <a:cs typeface="Segoe UI Light" panose="020B0502040204020203" pitchFamily="34" charset="0"/>
              </a:rPr>
              <a:t>Data from files, databases, Azure, Online Services, and other sources</a:t>
            </a:r>
          </a:p>
        </p:txBody>
      </p:sp>
      <p:sp>
        <p:nvSpPr>
          <p:cNvPr id="185" name="Isosceles Triangle 153"/>
          <p:cNvSpPr/>
          <p:nvPr/>
        </p:nvSpPr>
        <p:spPr bwMode="auto">
          <a:xfrm rot="5400000">
            <a:off x="1850671" y="2970617"/>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a:solidFill>
                <a:srgbClr val="FFFFFF"/>
              </a:solidFill>
              <a:cs typeface="Segoe UI Light" panose="020B0502040204020203" pitchFamily="34" charset="0"/>
            </a:endParaRPr>
          </a:p>
        </p:txBody>
      </p:sp>
      <p:pic>
        <p:nvPicPr>
          <p:cNvPr id="186" name="Picture 185"/>
          <p:cNvPicPr>
            <a:picLocks noChangeAspect="1"/>
          </p:cNvPicPr>
          <p:nvPr/>
        </p:nvPicPr>
        <p:blipFill rotWithShape="1">
          <a:blip r:embed="rId3"/>
          <a:srcRect l="6503" t="21287" r="74698" b="20220"/>
          <a:stretch/>
        </p:blipFill>
        <p:spPr>
          <a:xfrm>
            <a:off x="692331" y="4319517"/>
            <a:ext cx="228600" cy="231962"/>
          </a:xfrm>
          <a:prstGeom prst="rect">
            <a:avLst/>
          </a:prstGeom>
        </p:spPr>
      </p:pic>
      <p:grpSp>
        <p:nvGrpSpPr>
          <p:cNvPr id="114" name="Group 113"/>
          <p:cNvGrpSpPr>
            <a:grpSpLocks noChangeAspect="1"/>
          </p:cNvGrpSpPr>
          <p:nvPr/>
        </p:nvGrpSpPr>
        <p:grpSpPr>
          <a:xfrm>
            <a:off x="6181819" y="2328901"/>
            <a:ext cx="5120640" cy="2756516"/>
            <a:chOff x="266699" y="-225976"/>
            <a:chExt cx="11319416" cy="6093390"/>
          </a:xfrm>
        </p:grpSpPr>
        <p:grpSp>
          <p:nvGrpSpPr>
            <p:cNvPr id="187" name="Group 186"/>
            <p:cNvGrpSpPr/>
            <p:nvPr/>
          </p:nvGrpSpPr>
          <p:grpSpPr>
            <a:xfrm>
              <a:off x="266699" y="-225976"/>
              <a:ext cx="11319416" cy="6093390"/>
              <a:chOff x="6856629" y="2032578"/>
              <a:chExt cx="5221473" cy="2523453"/>
            </a:xfrm>
          </p:grpSpPr>
          <p:sp>
            <p:nvSpPr>
              <p:cNvPr id="193"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94"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95" name="Group 194"/>
              <p:cNvGrpSpPr/>
              <p:nvPr/>
            </p:nvGrpSpPr>
            <p:grpSpPr>
              <a:xfrm>
                <a:off x="10432182" y="3198527"/>
                <a:ext cx="1645920" cy="1132186"/>
                <a:chOff x="1117587" y="1757085"/>
                <a:chExt cx="2372574" cy="1629559"/>
              </a:xfrm>
            </p:grpSpPr>
            <p:sp>
              <p:nvSpPr>
                <p:cNvPr id="197"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98" name="Rectangle 197"/>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99" name="Picture 19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189" name="Picture 188"/>
            <p:cNvPicPr>
              <a:picLocks noChangeAspect="1"/>
            </p:cNvPicPr>
            <p:nvPr/>
          </p:nvPicPr>
          <p:blipFill>
            <a:blip r:embed="rId6"/>
            <a:stretch>
              <a:fillRect/>
            </a:stretch>
          </p:blipFill>
          <p:spPr>
            <a:xfrm>
              <a:off x="1573234" y="1197427"/>
              <a:ext cx="6064253" cy="3898448"/>
            </a:xfrm>
            <a:prstGeom prst="rect">
              <a:avLst/>
            </a:prstGeom>
          </p:spPr>
        </p:pic>
        <p:pic>
          <p:nvPicPr>
            <p:cNvPr id="190" name="Picture 189"/>
            <p:cNvPicPr>
              <a:picLocks noChangeAspect="1"/>
            </p:cNvPicPr>
            <p:nvPr/>
          </p:nvPicPr>
          <p:blipFill>
            <a:blip r:embed="rId7"/>
            <a:stretch>
              <a:fillRect/>
            </a:stretch>
          </p:blipFill>
          <p:spPr>
            <a:xfrm>
              <a:off x="8143778" y="0"/>
              <a:ext cx="1097280" cy="1957805"/>
            </a:xfrm>
            <a:prstGeom prst="rect">
              <a:avLst/>
            </a:prstGeom>
          </p:spPr>
        </p:pic>
        <p:pic>
          <p:nvPicPr>
            <p:cNvPr id="191" name="Picture 190"/>
            <p:cNvPicPr>
              <a:picLocks noChangeAspect="1"/>
            </p:cNvPicPr>
            <p:nvPr/>
          </p:nvPicPr>
          <p:blipFill rotWithShape="1">
            <a:blip r:embed="rId8"/>
            <a:srcRect b="6643"/>
            <a:stretch/>
          </p:blipFill>
          <p:spPr>
            <a:xfrm>
              <a:off x="8272114" y="2784368"/>
              <a:ext cx="2834640" cy="2295525"/>
            </a:xfrm>
            <a:prstGeom prst="rect">
              <a:avLst/>
            </a:prstGeom>
          </p:spPr>
        </p:pic>
      </p:grpSp>
      <p:pic>
        <p:nvPicPr>
          <p:cNvPr id="107" name="Picture 106"/>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82782" y="3805556"/>
            <a:ext cx="236260" cy="236260"/>
          </a:xfrm>
          <a:prstGeom prst="rect">
            <a:avLst/>
          </a:prstGeom>
        </p:spPr>
      </p:pic>
    </p:spTree>
    <p:extLst>
      <p:ext uri="{BB962C8B-B14F-4D97-AF65-F5344CB8AC3E}">
        <p14:creationId xmlns:p14="http://schemas.microsoft.com/office/powerpoint/2010/main" val="63108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Calculations</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36"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Advanced Calculations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sp>
        <p:nvSpPr>
          <p:cNvPr id="38" name="Text Placeholder 2"/>
          <p:cNvSpPr txBox="1">
            <a:spLocks/>
          </p:cNvSpPr>
          <p:nvPr/>
        </p:nvSpPr>
        <p:spPr>
          <a:xfrm>
            <a:off x="2915396" y="1412203"/>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CALCULATE(&lt;measure expression&gt;, &lt;filter1&gt;, &lt;filter2&gt;, …) </a:t>
            </a:r>
            <a:r>
              <a:rPr kumimoji="0" lang="pt-PT" sz="24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allows us to change the filter context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a:ln>
                  <a:noFill/>
                </a:ln>
                <a:solidFill>
                  <a:srgbClr val="000000"/>
                </a:solidFill>
                <a:effectLst/>
                <a:uLnTx/>
                <a:uFillTx/>
                <a:latin typeface="Segoe UI Light"/>
                <a:ea typeface="+mn-ea"/>
                <a:cs typeface="+mn-cs"/>
              </a:rPr>
              <a:t>No Discount Sales =</a:t>
            </a:r>
            <a:br>
              <a:rPr kumimoji="0" lang="en-US" sz="2400" b="0" i="0" u="none" strike="noStrike" kern="1200" cap="none" spc="0" normalizeH="0" baseline="0" noProof="0">
                <a:ln>
                  <a:noFill/>
                </a:ln>
                <a:solidFill>
                  <a:srgbClr val="000000"/>
                </a:solidFill>
                <a:effectLst/>
                <a:uLnTx/>
                <a:uFillTx/>
                <a:latin typeface="Segoe UI Light"/>
                <a:ea typeface="+mn-ea"/>
                <a:cs typeface="+mn-cs"/>
              </a:rPr>
            </a:br>
            <a:r>
              <a:rPr kumimoji="0" lang="en-US" sz="2400" b="0" i="0" u="none" strike="noStrike" kern="1200" cap="none" spc="0" normalizeH="0" baseline="0" noProof="0">
                <a:ln>
                  <a:noFill/>
                </a:ln>
                <a:solidFill>
                  <a:srgbClr val="0070FF"/>
                </a:solidFill>
                <a:effectLst/>
                <a:uLnTx/>
                <a:uFillTx/>
                <a:latin typeface="Segoe UI Light"/>
                <a:ea typeface="+mn-ea"/>
                <a:cs typeface="+mn-cs"/>
              </a:rPr>
              <a:t>CALCULATE</a:t>
            </a:r>
            <a:r>
              <a:rPr kumimoji="0" lang="en-US" sz="2400" b="0" i="0" u="none" strike="noStrike" kern="1200" cap="none" spc="0" normalizeH="0" baseline="0" noProof="0">
                <a:ln>
                  <a:noFill/>
                </a:ln>
                <a:solidFill>
                  <a:srgbClr val="D0D0D0"/>
                </a:solidFill>
                <a:effectLst/>
                <a:uLnTx/>
                <a:uFillTx/>
                <a:latin typeface="Segoe UI Light"/>
                <a:ea typeface="+mn-ea"/>
                <a:cs typeface="+mn-cs"/>
              </a:rPr>
              <a:t> (</a:t>
            </a:r>
            <a:br>
              <a:rPr kumimoji="0" lang="en-US" sz="2400" b="0" i="0" u="none" strike="noStrike" kern="1200" cap="none" spc="0" normalizeH="0" baseline="0" noProof="0">
                <a:ln>
                  <a:noFill/>
                </a:ln>
                <a:solidFill>
                  <a:srgbClr val="000000"/>
                </a:solidFill>
                <a:effectLst/>
                <a:uLnTx/>
                <a:uFillTx/>
                <a:latin typeface="Segoe UI Light"/>
                <a:ea typeface="+mn-ea"/>
                <a:cs typeface="+mn-cs"/>
              </a:rPr>
            </a:br>
            <a:r>
              <a:rPr kumimoji="0" lang="en-US" sz="2400" b="0" i="0" u="none" strike="noStrike" kern="1200" cap="none" spc="0" normalizeH="0" baseline="0" noProof="0">
                <a:ln>
                  <a:noFill/>
                </a:ln>
                <a:solidFill>
                  <a:srgbClr val="000000"/>
                </a:solidFill>
                <a:effectLst/>
                <a:uLnTx/>
                <a:uFillTx/>
                <a:latin typeface="Segoe UI Light"/>
                <a:ea typeface="+mn-ea"/>
                <a:cs typeface="+mn-cs"/>
              </a:rPr>
              <a:t>    </a:t>
            </a:r>
            <a:r>
              <a:rPr kumimoji="0" lang="en-US" sz="2400" b="0" i="0" u="none" strike="noStrike" kern="1200" cap="none" spc="0" normalizeH="0" baseline="0" noProof="0">
                <a:ln>
                  <a:noFill/>
                </a:ln>
                <a:solidFill>
                  <a:srgbClr val="0070FF"/>
                </a:solidFill>
                <a:effectLst/>
                <a:uLnTx/>
                <a:uFillTx/>
                <a:latin typeface="Segoe UI Light"/>
                <a:ea typeface="+mn-ea"/>
                <a:cs typeface="+mn-cs"/>
              </a:rPr>
              <a:t>SUM</a:t>
            </a:r>
            <a:r>
              <a:rPr kumimoji="0" lang="en-US" sz="2400" b="0" i="0" u="none" strike="noStrike" kern="1200" cap="none" spc="0" normalizeH="0" baseline="0" noProof="0">
                <a:ln>
                  <a:noFill/>
                </a:ln>
                <a:solidFill>
                  <a:srgbClr val="D0D0D0"/>
                </a:solidFill>
                <a:effectLst/>
                <a:uLnTx/>
                <a:uFillTx/>
                <a:latin typeface="Segoe UI Light"/>
                <a:ea typeface="+mn-ea"/>
                <a:cs typeface="+mn-cs"/>
              </a:rPr>
              <a:t> (</a:t>
            </a:r>
            <a:r>
              <a:rPr kumimoji="0" lang="en-US" sz="2400" b="0" i="0" u="none" strike="noStrike" kern="1200" cap="none" spc="0" normalizeH="0" baseline="0" noProof="0">
                <a:ln>
                  <a:noFill/>
                </a:ln>
                <a:solidFill>
                  <a:srgbClr val="000000"/>
                </a:solidFill>
                <a:effectLst/>
                <a:uLnTx/>
                <a:uFillTx/>
                <a:latin typeface="Segoe UI Light"/>
                <a:ea typeface="+mn-ea"/>
                <a:cs typeface="+mn-cs"/>
              </a:rPr>
              <a:t> FactResellerSales[SalesAmount] </a:t>
            </a:r>
            <a:r>
              <a:rPr kumimoji="0" lang="en-US" sz="2400" b="0" i="0" u="none" strike="noStrike" kern="1200" cap="none" spc="0" normalizeH="0" baseline="0" noProof="0">
                <a:ln>
                  <a:noFill/>
                </a:ln>
                <a:solidFill>
                  <a:srgbClr val="D0D0D0"/>
                </a:solidFill>
                <a:effectLst/>
                <a:uLnTx/>
                <a:uFillTx/>
                <a:latin typeface="Segoe UI Light"/>
                <a:ea typeface="+mn-ea"/>
                <a:cs typeface="+mn-cs"/>
              </a:rPr>
              <a:t>)</a:t>
            </a:r>
            <a:r>
              <a:rPr kumimoji="0" lang="en-US" sz="2400" b="0" i="0" u="none" strike="noStrike" kern="1200" cap="none" spc="0" normalizeH="0" baseline="0" noProof="0">
                <a:ln>
                  <a:noFill/>
                </a:ln>
                <a:solidFill>
                  <a:srgbClr val="000000"/>
                </a:solidFill>
                <a:effectLst/>
                <a:uLnTx/>
                <a:uFillTx/>
                <a:latin typeface="Segoe UI Light"/>
                <a:ea typeface="+mn-ea"/>
                <a:cs typeface="+mn-cs"/>
              </a:rPr>
              <a:t>,</a:t>
            </a:r>
            <a:br>
              <a:rPr kumimoji="0" lang="en-US" sz="2400" b="0" i="0" u="none" strike="noStrike" kern="1200" cap="none" spc="0" normalizeH="0" baseline="0" noProof="0">
                <a:ln>
                  <a:noFill/>
                </a:ln>
                <a:solidFill>
                  <a:srgbClr val="000000"/>
                </a:solidFill>
                <a:effectLst/>
                <a:uLnTx/>
                <a:uFillTx/>
                <a:latin typeface="Segoe UI Light"/>
                <a:ea typeface="+mn-ea"/>
                <a:cs typeface="+mn-cs"/>
              </a:rPr>
            </a:br>
            <a:r>
              <a:rPr kumimoji="0" lang="en-US" sz="2400" b="0" i="0" u="none" strike="noStrike" kern="1200" cap="none" spc="0" normalizeH="0" baseline="0" noProof="0">
                <a:ln>
                  <a:noFill/>
                </a:ln>
                <a:solidFill>
                  <a:srgbClr val="000000"/>
                </a:solidFill>
                <a:effectLst/>
                <a:uLnTx/>
                <a:uFillTx/>
                <a:latin typeface="Segoe UI Light"/>
                <a:ea typeface="+mn-ea"/>
                <a:cs typeface="+mn-cs"/>
              </a:rPr>
              <a:t>    DimPromotion[EnglishPromotionName] = </a:t>
            </a:r>
            <a:r>
              <a:rPr kumimoji="0" lang="en-US" sz="2400" b="0" i="0" u="none" strike="noStrike" kern="1200" cap="none" spc="0" normalizeH="0" baseline="0" noProof="0">
                <a:ln>
                  <a:noFill/>
                </a:ln>
                <a:solidFill>
                  <a:srgbClr val="D93124"/>
                </a:solidFill>
                <a:effectLst/>
                <a:uLnTx/>
                <a:uFillTx/>
                <a:latin typeface="Segoe UI Light"/>
                <a:ea typeface="+mn-ea"/>
                <a:cs typeface="+mn-cs"/>
              </a:rPr>
              <a:t>"No Discount"</a:t>
            </a:r>
            <a:br>
              <a:rPr kumimoji="0" lang="en-US" sz="2400" b="0" i="0" u="none" strike="noStrike" kern="1200" cap="none" spc="0" normalizeH="0" baseline="0" noProof="0">
                <a:ln>
                  <a:noFill/>
                </a:ln>
                <a:solidFill>
                  <a:srgbClr val="000000"/>
                </a:solidFill>
                <a:effectLst/>
                <a:uLnTx/>
                <a:uFillTx/>
                <a:latin typeface="Segoe UI Light"/>
                <a:ea typeface="+mn-ea"/>
                <a:cs typeface="+mn-cs"/>
              </a:rPr>
            </a:br>
            <a:r>
              <a:rPr kumimoji="0" lang="en-US" sz="2400" b="0" i="0" u="none" strike="noStrike" kern="1200" cap="none" spc="0" normalizeH="0" baseline="0" noProof="0">
                <a:ln>
                  <a:noFill/>
                </a:ln>
                <a:solidFill>
                  <a:srgbClr val="D0D0D0"/>
                </a:solidFill>
                <a:effectLst/>
                <a:uLnTx/>
                <a:uFillTx/>
                <a:latin typeface="Segoe UI Light"/>
                <a:ea typeface="+mn-ea"/>
                <a:cs typeface="+mn-cs"/>
              </a:rPr>
              <a:t>)</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400" b="1" i="0" u="none" strike="noStrike" kern="1200" cap="none" spc="0" normalizeH="0" baseline="0" noProof="0">
              <a:ln>
                <a:noFill/>
              </a:ln>
              <a:solidFill>
                <a:srgbClr val="D0D0D0"/>
              </a:solidFill>
              <a:effectLst/>
              <a:uLnTx/>
              <a:uFillTx/>
              <a:latin typeface="Segoe UI Light"/>
              <a:ea typeface="Calibri" panose="020F0502020204030204" pitchFamily="34" charset="0"/>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pt-PT" sz="24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852788" y="4598853"/>
            <a:ext cx="4804167" cy="18249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358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Power BI Desktop:</a:t>
            </a:r>
            <a:br>
              <a:rPr lang="en-US">
                <a:solidFill>
                  <a:schemeClr val="bg1"/>
                </a:solidFill>
              </a:rPr>
            </a:br>
            <a:r>
              <a:rPr lang="en-US">
                <a:solidFill>
                  <a:schemeClr val="bg1"/>
                </a:solidFill>
              </a:rPr>
              <a:t>Building a Report</a:t>
            </a:r>
          </a:p>
        </p:txBody>
      </p:sp>
    </p:spTree>
    <p:extLst>
      <p:ext uri="{BB962C8B-B14F-4D97-AF65-F5344CB8AC3E}">
        <p14:creationId xmlns:p14="http://schemas.microsoft.com/office/powerpoint/2010/main" val="1807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2915396" y="1412203"/>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0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The </a:t>
            </a:r>
            <a:r>
              <a:rPr kumimoji="0" lang="pt-PT" sz="20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first canvas </a:t>
            </a:r>
            <a:r>
              <a:rPr kumimoji="0" lang="pt-PT" sz="20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that is presented to the user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p:txBody>
      </p:sp>
      <p:pic>
        <p:nvPicPr>
          <p:cNvPr id="6" name="Picture 5"/>
          <p:cNvPicPr>
            <a:picLocks noChangeAspect="1"/>
          </p:cNvPicPr>
          <p:nvPr/>
        </p:nvPicPr>
        <p:blipFill>
          <a:blip r:embed="rId3"/>
          <a:stretch>
            <a:fillRect/>
          </a:stretch>
        </p:blipFill>
        <p:spPr>
          <a:xfrm>
            <a:off x="3638640" y="2204946"/>
            <a:ext cx="7883435" cy="4229434"/>
          </a:xfrm>
          <a:prstGeom prst="rect">
            <a:avLst/>
          </a:prstGeom>
        </p:spPr>
      </p:pic>
      <p:sp>
        <p:nvSpPr>
          <p:cNvPr id="46" name="Rectangle 45"/>
          <p:cNvSpPr/>
          <p:nvPr/>
        </p:nvSpPr>
        <p:spPr bwMode="auto">
          <a:xfrm>
            <a:off x="3628701" y="2913149"/>
            <a:ext cx="262100" cy="237556"/>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ight Arrow 46"/>
          <p:cNvSpPr/>
          <p:nvPr/>
        </p:nvSpPr>
        <p:spPr bwMode="auto">
          <a:xfrm rot="4526639" flipV="1">
            <a:off x="3595836" y="3446052"/>
            <a:ext cx="720000" cy="11311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3401043" y="3865271"/>
            <a:ext cx="1299385" cy="6832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Toggle Report View</a:t>
            </a:r>
          </a:p>
        </p:txBody>
      </p:sp>
      <p:sp>
        <p:nvSpPr>
          <p:cNvPr id="49" name="Rectangle 48"/>
          <p:cNvSpPr/>
          <p:nvPr/>
        </p:nvSpPr>
        <p:spPr bwMode="auto">
          <a:xfrm>
            <a:off x="10827944" y="2919107"/>
            <a:ext cx="704070" cy="1279558"/>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ight Arrow 49"/>
          <p:cNvSpPr/>
          <p:nvPr/>
        </p:nvSpPr>
        <p:spPr bwMode="auto">
          <a:xfrm rot="15444250" flipV="1">
            <a:off x="10601648" y="2505120"/>
            <a:ext cx="720000" cy="11311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9943080" y="1505747"/>
            <a:ext cx="1769727" cy="6832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Available fields to explore</a:t>
            </a:r>
          </a:p>
        </p:txBody>
      </p:sp>
      <p:sp>
        <p:nvSpPr>
          <p:cNvPr id="53" name="Rectangle 52"/>
          <p:cNvSpPr/>
          <p:nvPr/>
        </p:nvSpPr>
        <p:spPr bwMode="auto">
          <a:xfrm>
            <a:off x="9816020" y="2919488"/>
            <a:ext cx="967053" cy="650969"/>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TextBox 56"/>
          <p:cNvSpPr txBox="1"/>
          <p:nvPr/>
        </p:nvSpPr>
        <p:spPr>
          <a:xfrm>
            <a:off x="7978303" y="2165882"/>
            <a:ext cx="1299385" cy="877163"/>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Available Visualization Types</a:t>
            </a:r>
          </a:p>
        </p:txBody>
      </p:sp>
      <p:sp>
        <p:nvSpPr>
          <p:cNvPr id="55" name="Right Arrow 54"/>
          <p:cNvSpPr/>
          <p:nvPr/>
        </p:nvSpPr>
        <p:spPr bwMode="auto">
          <a:xfrm rot="12359521" flipV="1">
            <a:off x="9263554" y="2941578"/>
            <a:ext cx="576000" cy="11311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9817653" y="3564583"/>
            <a:ext cx="967053" cy="200429"/>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ight Arrow 53"/>
          <p:cNvSpPr/>
          <p:nvPr/>
        </p:nvSpPr>
        <p:spPr bwMode="auto">
          <a:xfrm rot="11645007" flipV="1">
            <a:off x="9241720" y="3544449"/>
            <a:ext cx="576000" cy="11311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p:cNvSpPr txBox="1"/>
          <p:nvPr/>
        </p:nvSpPr>
        <p:spPr>
          <a:xfrm>
            <a:off x="7288057" y="3175191"/>
            <a:ext cx="1946923" cy="6832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Toggle between Data and Properties</a:t>
            </a:r>
          </a:p>
        </p:txBody>
      </p:sp>
      <p:sp>
        <p:nvSpPr>
          <p:cNvPr id="58" name="Rectangle 57"/>
          <p:cNvSpPr/>
          <p:nvPr/>
        </p:nvSpPr>
        <p:spPr bwMode="auto">
          <a:xfrm>
            <a:off x="9816020" y="3762496"/>
            <a:ext cx="967053" cy="264329"/>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ight Arrow 59"/>
          <p:cNvSpPr/>
          <p:nvPr/>
        </p:nvSpPr>
        <p:spPr bwMode="auto">
          <a:xfrm rot="9805283" flipV="1">
            <a:off x="8654666" y="3987963"/>
            <a:ext cx="1191143" cy="12696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p:cNvSpPr txBox="1"/>
          <p:nvPr/>
        </p:nvSpPr>
        <p:spPr>
          <a:xfrm>
            <a:off x="7288057" y="4054742"/>
            <a:ext cx="1373253" cy="6832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View data configuration</a:t>
            </a:r>
          </a:p>
        </p:txBody>
      </p:sp>
      <p:sp>
        <p:nvSpPr>
          <p:cNvPr id="62" name="Rectangle 61"/>
          <p:cNvSpPr/>
          <p:nvPr/>
        </p:nvSpPr>
        <p:spPr bwMode="auto">
          <a:xfrm>
            <a:off x="9816020" y="4028753"/>
            <a:ext cx="967053" cy="680080"/>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ight Arrow 62"/>
          <p:cNvSpPr/>
          <p:nvPr/>
        </p:nvSpPr>
        <p:spPr bwMode="auto">
          <a:xfrm rot="9081202" flipV="1">
            <a:off x="8686536" y="4825566"/>
            <a:ext cx="1191143" cy="12696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7363831" y="5074969"/>
            <a:ext cx="1373253" cy="489365"/>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Filters pane</a:t>
            </a:r>
          </a:p>
        </p:txBody>
      </p:sp>
      <p:sp>
        <p:nvSpPr>
          <p:cNvPr id="65" name="Rectangle 64"/>
          <p:cNvSpPr/>
          <p:nvPr/>
        </p:nvSpPr>
        <p:spPr bwMode="auto">
          <a:xfrm>
            <a:off x="5574195" y="2410892"/>
            <a:ext cx="1046454" cy="514457"/>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ight Arrow 65"/>
          <p:cNvSpPr/>
          <p:nvPr/>
        </p:nvSpPr>
        <p:spPr bwMode="auto">
          <a:xfrm rot="5603092" flipV="1">
            <a:off x="5755292" y="3219249"/>
            <a:ext cx="720000" cy="11311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p:cNvSpPr txBox="1"/>
          <p:nvPr/>
        </p:nvSpPr>
        <p:spPr>
          <a:xfrm>
            <a:off x="5418793" y="3643577"/>
            <a:ext cx="1484927" cy="6832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Report related ribbon options</a:t>
            </a:r>
          </a:p>
        </p:txBody>
      </p:sp>
      <p:sp>
        <p:nvSpPr>
          <p:cNvPr id="68" name="Rectangle 67"/>
          <p:cNvSpPr/>
          <p:nvPr/>
        </p:nvSpPr>
        <p:spPr bwMode="auto">
          <a:xfrm>
            <a:off x="3955836" y="6187440"/>
            <a:ext cx="852384" cy="140951"/>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ight Arrow 68"/>
          <p:cNvSpPr/>
          <p:nvPr/>
        </p:nvSpPr>
        <p:spPr bwMode="auto">
          <a:xfrm rot="18926322" flipV="1">
            <a:off x="4340428" y="5876059"/>
            <a:ext cx="720000" cy="11311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extBox 69"/>
          <p:cNvSpPr txBox="1"/>
          <p:nvPr/>
        </p:nvSpPr>
        <p:spPr>
          <a:xfrm>
            <a:off x="4977394" y="5267356"/>
            <a:ext cx="1484927" cy="6832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Report Page Selection</a:t>
            </a:r>
          </a:p>
        </p:txBody>
      </p:sp>
      <p:sp>
        <p:nvSpPr>
          <p:cNvPr id="3" name="Title 2"/>
          <p:cNvSpPr>
            <a:spLocks noGrp="1"/>
          </p:cNvSpPr>
          <p:nvPr>
            <p:ph type="title"/>
          </p:nvPr>
        </p:nvSpPr>
        <p:spPr/>
        <p:txBody>
          <a:bodyPr/>
          <a:lstStyle/>
          <a:p>
            <a:r>
              <a:rPr lang="en-GB"/>
              <a:t>Report View</a:t>
            </a:r>
          </a:p>
        </p:txBody>
      </p:sp>
    </p:spTree>
    <p:extLst>
      <p:ext uri="{BB962C8B-B14F-4D97-AF65-F5344CB8AC3E}">
        <p14:creationId xmlns:p14="http://schemas.microsoft.com/office/powerpoint/2010/main" val="26765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2915396" y="1412203"/>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0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Use drag-and-drop and search </a:t>
            </a:r>
            <a:r>
              <a:rPr kumimoji="0" lang="pt-PT" sz="20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to build your analysis like a pivot table in Excel</a:t>
            </a:r>
            <a:endParaRPr kumimoji="0" lang="pt-PT" sz="20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1" y="2336957"/>
            <a:ext cx="5536096" cy="4205895"/>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p:txBody>
          <a:bodyPr/>
          <a:lstStyle/>
          <a:p>
            <a:r>
              <a:rPr lang="en-GB"/>
              <a:t>Report View</a:t>
            </a:r>
          </a:p>
        </p:txBody>
      </p:sp>
    </p:spTree>
    <p:extLst>
      <p:ext uri="{BB962C8B-B14F-4D97-AF65-F5344CB8AC3E}">
        <p14:creationId xmlns:p14="http://schemas.microsoft.com/office/powerpoint/2010/main" val="18291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035937" y="1840268"/>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0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Several visualizations exist</a:t>
            </a:r>
            <a:r>
              <a:rPr kumimoji="0" lang="pt-PT" sz="20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out-of-the box and developed by 3</a:t>
            </a:r>
            <a:r>
              <a:rPr kumimoji="0" lang="pt-PT" sz="2000" b="0" i="0" u="none" strike="noStrike" kern="1200" cap="none" spc="0" normalizeH="0" baseline="3000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rd</a:t>
            </a:r>
            <a:r>
              <a:rPr kumimoji="0" lang="pt-PT" sz="20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party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0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0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Choose the one that </a:t>
            </a:r>
            <a:r>
              <a:rPr kumimoji="0" lang="pt-PT" sz="20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best conveys your message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0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pt-PT" sz="20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New visualizations are </a:t>
            </a:r>
            <a:r>
              <a:rPr kumimoji="0" lang="pt-PT" sz="20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released frequently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pt-PT"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mn-cs"/>
              </a:rPr>
              <a:t>Change easily</a:t>
            </a:r>
            <a:r>
              <a:rPr kumimoji="0" lang="en-US" sz="2000" b="0" i="0" u="none" strike="noStrike" kern="1200" cap="none" spc="0" normalizeH="0" baseline="0" noProof="0">
                <a:ln>
                  <a:noFill/>
                </a:ln>
                <a:solidFill>
                  <a:prstClr val="black"/>
                </a:solidFill>
                <a:effectLst/>
                <a:uLnTx/>
                <a:uFillTx/>
                <a:latin typeface="Segoe UI Light"/>
                <a:ea typeface="+mn-ea"/>
                <a:cs typeface="+mn-cs"/>
              </a:rPr>
              <a:t> between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mn-cs"/>
              </a:rPr>
              <a:t>Each visualization has its </a:t>
            </a:r>
            <a:r>
              <a:rPr kumimoji="0" lang="en-US" sz="2000" b="1" i="0" u="none" strike="noStrike" kern="1200" cap="none" spc="0" normalizeH="0" baseline="0" noProof="0">
                <a:ln>
                  <a:noFill/>
                </a:ln>
                <a:solidFill>
                  <a:prstClr val="black"/>
                </a:solidFill>
                <a:effectLst/>
                <a:uLnTx/>
                <a:uFillTx/>
                <a:latin typeface="Segoe UI Light"/>
                <a:ea typeface="+mn-ea"/>
                <a:cs typeface="+mn-cs"/>
              </a:rPr>
              <a:t>own data settings and properties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mn-cs"/>
              </a:rPr>
              <a:t>Fine control on display settings</a:t>
            </a: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pt-PT">
                <a:solidFill>
                  <a:schemeClr val="tx1"/>
                </a:solidFill>
              </a:rPr>
              <a:t>Building a Report - Visualisations</a:t>
            </a:r>
            <a:br>
              <a:rPr lang="en-US">
                <a:solidFill>
                  <a:schemeClr val="tx1"/>
                </a:solidFill>
              </a:rPr>
            </a:br>
            <a:endParaRPr lang="en-GB"/>
          </a:p>
        </p:txBody>
      </p:sp>
    </p:spTree>
    <p:extLst>
      <p:ext uri="{BB962C8B-B14F-4D97-AF65-F5344CB8AC3E}">
        <p14:creationId xmlns:p14="http://schemas.microsoft.com/office/powerpoint/2010/main" val="307381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Clustered Bar Chart</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271713" y="1433019"/>
            <a:ext cx="5114925" cy="4210050"/>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6682531" y="3365617"/>
            <a:ext cx="1704107" cy="2277452"/>
          </a:xfrm>
          <a:prstGeom prst="rect">
            <a:avLst/>
          </a:prstGeom>
          <a:ln>
            <a:noFill/>
          </a:ln>
          <a:effectLst>
            <a:outerShdw blurRad="190500" algn="tl" rotWithShape="0">
              <a:srgbClr val="000000">
                <a:alpha val="70000"/>
              </a:srgbClr>
            </a:outerShdw>
          </a:effectLst>
        </p:spPr>
      </p:pic>
      <p:sp>
        <p:nvSpPr>
          <p:cNvPr id="39" name="Text Placeholder 2"/>
          <p:cNvSpPr txBox="1">
            <a:spLocks/>
          </p:cNvSpPr>
          <p:nvPr/>
        </p:nvSpPr>
        <p:spPr>
          <a:xfrm>
            <a:off x="8572500" y="1412203"/>
            <a:ext cx="3433277"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Allows several items on Axis to enable drill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Legend will cluster many values per Axis item</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Value will provide the size of the bar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Color Saturation allows a third dimension on the data</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p:txBody>
      </p:sp>
    </p:spTree>
    <p:extLst>
      <p:ext uri="{BB962C8B-B14F-4D97-AF65-F5344CB8AC3E}">
        <p14:creationId xmlns:p14="http://schemas.microsoft.com/office/powerpoint/2010/main" val="166240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a:t>
            </a:r>
            <a:r>
              <a:rPr lang="en-US" sz="3600">
                <a:solidFill>
                  <a:schemeClr val="tx1"/>
                </a:solidFill>
              </a:rPr>
              <a:t>Properties</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 Placeholder 2"/>
          <p:cNvSpPr txBox="1">
            <a:spLocks/>
          </p:cNvSpPr>
          <p:nvPr/>
        </p:nvSpPr>
        <p:spPr>
          <a:xfrm>
            <a:off x="2849060" y="6077504"/>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 Properties might vary, depending on visualization.</a:t>
            </a: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45" name="TextBox 44"/>
          <p:cNvSpPr txBox="1"/>
          <p:nvPr/>
        </p:nvSpPr>
        <p:spPr>
          <a:xfrm>
            <a:off x="5174231" y="2098555"/>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Enables the X/Y-Axis, control alignment, title and color and scale (Y - linear/log)</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47" name="TextBox 46"/>
          <p:cNvSpPr txBox="1"/>
          <p:nvPr/>
        </p:nvSpPr>
        <p:spPr>
          <a:xfrm>
            <a:off x="5174231" y="2488497"/>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Enables a reference line for a particular value and with formatting options</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48" name="TextBox 47"/>
          <p:cNvSpPr txBox="1"/>
          <p:nvPr/>
        </p:nvSpPr>
        <p:spPr>
          <a:xfrm>
            <a:off x="5174231" y="2821465"/>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Granular control on the color of each axis occurrence</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49" name="Right Arrow 48"/>
          <p:cNvSpPr/>
          <p:nvPr/>
        </p:nvSpPr>
        <p:spPr bwMode="auto">
          <a:xfrm flipV="1">
            <a:off x="5039661" y="2273849"/>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ight Arrow 49"/>
          <p:cNvSpPr/>
          <p:nvPr/>
        </p:nvSpPr>
        <p:spPr bwMode="auto">
          <a:xfrm flipV="1">
            <a:off x="5039661" y="2689941"/>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ight Arrow 50"/>
          <p:cNvSpPr/>
          <p:nvPr/>
        </p:nvSpPr>
        <p:spPr bwMode="auto">
          <a:xfrm flipV="1">
            <a:off x="5039661" y="3005370"/>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ight Arrow 52"/>
          <p:cNvSpPr/>
          <p:nvPr/>
        </p:nvSpPr>
        <p:spPr bwMode="auto">
          <a:xfrm flipV="1">
            <a:off x="5039661" y="3285213"/>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extBox 53"/>
          <p:cNvSpPr txBox="1"/>
          <p:nvPr/>
        </p:nvSpPr>
        <p:spPr>
          <a:xfrm>
            <a:off x="5174231" y="3108465"/>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Display the values associated to a series. Control the unit, color and font</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55" name="Right Arrow 54"/>
          <p:cNvSpPr/>
          <p:nvPr/>
        </p:nvSpPr>
        <p:spPr bwMode="auto">
          <a:xfrm flipV="1">
            <a:off x="5039661" y="3590013"/>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p:cNvSpPr txBox="1"/>
          <p:nvPr/>
        </p:nvSpPr>
        <p:spPr>
          <a:xfrm>
            <a:off x="5174231" y="3404222"/>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Plot area formatting, namely define an image as background</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57" name="Right Arrow 56"/>
          <p:cNvSpPr/>
          <p:nvPr/>
        </p:nvSpPr>
        <p:spPr bwMode="auto">
          <a:xfrm flipV="1">
            <a:off x="5039661" y="3849093"/>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TextBox 57"/>
          <p:cNvSpPr txBox="1"/>
          <p:nvPr/>
        </p:nvSpPr>
        <p:spPr>
          <a:xfrm>
            <a:off x="5174231" y="3675007"/>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Enable the title and format it</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59" name="TextBox 58"/>
          <p:cNvSpPr txBox="1"/>
          <p:nvPr/>
        </p:nvSpPr>
        <p:spPr>
          <a:xfrm>
            <a:off x="5174231" y="3957403"/>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Enable a background color and define transparency</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60" name="Right Arrow 59"/>
          <p:cNvSpPr/>
          <p:nvPr/>
        </p:nvSpPr>
        <p:spPr bwMode="auto">
          <a:xfrm flipV="1">
            <a:off x="5047281" y="4146273"/>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ight Arrow 60"/>
          <p:cNvSpPr/>
          <p:nvPr/>
        </p:nvSpPr>
        <p:spPr bwMode="auto">
          <a:xfrm flipV="1">
            <a:off x="5039661" y="4428074"/>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p:cNvSpPr txBox="1"/>
          <p:nvPr/>
        </p:nvSpPr>
        <p:spPr>
          <a:xfrm>
            <a:off x="5174231" y="4237545"/>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Lock the current aspect</a:t>
            </a:r>
            <a:endParaRPr kumimoji="0" lang="en-US" sz="1600" b="1" i="0" u="none" strike="noStrike" kern="1200" cap="none" spc="0" normalizeH="0" baseline="0" noProof="0">
              <a:ln>
                <a:noFill/>
              </a:ln>
              <a:solidFill>
                <a:srgbClr val="FF0000"/>
              </a:solidFill>
              <a:effectLst/>
              <a:uLnTx/>
              <a:uFillTx/>
              <a:latin typeface="Segoe UI Light"/>
              <a:ea typeface="Calibri" panose="020F0502020204030204" pitchFamily="34" charset="0"/>
              <a:cs typeface="Times New Roman" panose="02020603050405020304" pitchFamily="18" charset="0"/>
            </a:endParaRPr>
          </a:p>
        </p:txBody>
      </p:sp>
      <p:sp>
        <p:nvSpPr>
          <p:cNvPr id="64" name="Right Arrow 63"/>
          <p:cNvSpPr/>
          <p:nvPr/>
        </p:nvSpPr>
        <p:spPr bwMode="auto">
          <a:xfrm flipV="1">
            <a:off x="5039661" y="4709875"/>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p:cNvSpPr txBox="1"/>
          <p:nvPr/>
        </p:nvSpPr>
        <p:spPr>
          <a:xfrm>
            <a:off x="5160036" y="4528078"/>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Pixel level control of placement and size</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66" name="TextBox 65"/>
          <p:cNvSpPr txBox="1"/>
          <p:nvPr/>
        </p:nvSpPr>
        <p:spPr>
          <a:xfrm>
            <a:off x="5160036" y="4802588"/>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Enable a border and control its color</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
        <p:nvSpPr>
          <p:cNvPr id="67" name="Right Arrow 66"/>
          <p:cNvSpPr/>
          <p:nvPr/>
        </p:nvSpPr>
        <p:spPr bwMode="auto">
          <a:xfrm flipV="1">
            <a:off x="5047281" y="4989186"/>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3367543" y="1768862"/>
            <a:ext cx="1692388" cy="3456622"/>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3362511" y="5230643"/>
            <a:ext cx="1692000" cy="278901"/>
          </a:xfrm>
          <a:prstGeom prst="rect">
            <a:avLst/>
          </a:prstGeom>
          <a:ln>
            <a:noFill/>
          </a:ln>
          <a:effectLst>
            <a:outerShdw blurRad="190500" algn="tl" rotWithShape="0">
              <a:srgbClr val="000000">
                <a:alpha val="70000"/>
              </a:srgbClr>
            </a:outerShdw>
          </a:effectLst>
        </p:spPr>
      </p:pic>
      <p:sp>
        <p:nvSpPr>
          <p:cNvPr id="63" name="Right Arrow 62"/>
          <p:cNvSpPr/>
          <p:nvPr/>
        </p:nvSpPr>
        <p:spPr bwMode="auto">
          <a:xfrm flipV="1">
            <a:off x="5031517" y="5288731"/>
            <a:ext cx="240750" cy="140327"/>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151892" y="5100361"/>
            <a:ext cx="75839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rPr>
              <a:t>Enable a trend line</a:t>
            </a:r>
            <a:endParaRPr kumimoji="0" lang="en-US" sz="1600" b="1" i="0" u="none" strike="noStrike" kern="1200" cap="none" spc="0" normalizeH="0" baseline="0" noProof="0">
              <a:ln>
                <a:noFill/>
              </a:ln>
              <a:solidFill>
                <a:prstClr val="black"/>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118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a:t>
            </a:r>
            <a:r>
              <a:rPr lang="en-US" sz="3600">
                <a:solidFill>
                  <a:schemeClr val="tx1"/>
                </a:solidFill>
              </a:rPr>
              <a:t>Stacked Bar Chart</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4238540" y="1471769"/>
            <a:ext cx="6523200" cy="4820636"/>
          </a:xfrm>
          <a:prstGeom prst="rect">
            <a:avLst/>
          </a:prstGeom>
          <a:ln>
            <a:noFill/>
          </a:ln>
          <a:effectLst>
            <a:outerShdw blurRad="190500" algn="tl" rotWithShape="0">
              <a:srgbClr val="000000">
                <a:alpha val="70000"/>
              </a:srgbClr>
            </a:outerShdw>
          </a:effectLst>
        </p:spPr>
      </p:pic>
      <p:sp>
        <p:nvSpPr>
          <p:cNvPr id="3" name="TextBox 2"/>
          <p:cNvSpPr txBox="1"/>
          <p:nvPr/>
        </p:nvSpPr>
        <p:spPr>
          <a:xfrm>
            <a:off x="8601550" y="4436224"/>
            <a:ext cx="1508848" cy="2116800"/>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BAR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Regular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Clustered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Stacked</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2" name="Picture 41"/>
          <p:cNvPicPr>
            <a:picLocks noChangeAspect="1"/>
          </p:cNvPicPr>
          <p:nvPr/>
        </p:nvPicPr>
        <p:blipFill>
          <a:blip r:embed="rId3">
            <a:duotone>
              <a:prstClr val="black"/>
              <a:schemeClr val="tx2">
                <a:tint val="45000"/>
                <a:satMod val="400000"/>
              </a:schemeClr>
            </a:duotone>
          </a:blip>
          <a:stretch>
            <a:fillRect/>
          </a:stretch>
        </p:blipFill>
        <p:spPr>
          <a:xfrm>
            <a:off x="8913288" y="5617590"/>
            <a:ext cx="974031" cy="763483"/>
          </a:xfrm>
          <a:prstGeom prst="rect">
            <a:avLst/>
          </a:prstGeom>
          <a:ln>
            <a:noFill/>
          </a:ln>
          <a:effectLst>
            <a:outerShdw blurRad="190500" algn="tl" rotWithShape="0">
              <a:srgbClr val="000000">
                <a:alpha val="70000"/>
              </a:srgbClr>
            </a:outerShdw>
          </a:effectLst>
        </p:spPr>
      </p:pic>
      <p:sp>
        <p:nvSpPr>
          <p:cNvPr id="45" name="TextBox 44"/>
          <p:cNvSpPr txBox="1"/>
          <p:nvPr/>
        </p:nvSpPr>
        <p:spPr>
          <a:xfrm>
            <a:off x="10012119" y="4436224"/>
            <a:ext cx="1956852" cy="2125197"/>
          </a:xfrm>
          <a:prstGeom prst="rect">
            <a:avLst/>
          </a:prstGeom>
          <a:solidFill>
            <a:schemeClr val="tx1">
              <a:lumMod val="65000"/>
              <a:lumOff val="35000"/>
            </a:schemeClr>
          </a:solidFill>
        </p:spPr>
        <p:txBody>
          <a:bodyPr wrap="square" lIns="182880" tIns="146304" rIns="182880" bIns="146304" rtlCol="0">
            <a:spAutoFit/>
          </a:bodyPr>
          <a:lstStyle/>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Use a bar chart to show the values of several items at a single point in time</a:t>
            </a:r>
          </a:p>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The horizontal format makes it easier to compare the values than a column chart</a:t>
            </a:r>
          </a:p>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Bar charts are good when you have a long series of labels</a:t>
            </a:r>
            <a:endParaRPr kumimoji="0" lang="en-US" sz="1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1042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a:t>
            </a:r>
            <a:r>
              <a:rPr lang="en-US" sz="3600">
                <a:solidFill>
                  <a:schemeClr val="tx1"/>
                </a:solidFill>
              </a:rPr>
              <a:t>Clustered Column Chart</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206715" y="1573254"/>
            <a:ext cx="6524625" cy="4714875"/>
          </a:xfrm>
          <a:prstGeom prst="rect">
            <a:avLst/>
          </a:prstGeom>
          <a:ln>
            <a:noFill/>
          </a:ln>
          <a:effectLst>
            <a:outerShdw blurRad="190500" algn="tl" rotWithShape="0">
              <a:srgbClr val="000000">
                <a:alpha val="70000"/>
              </a:srgbClr>
            </a:outerShdw>
          </a:effectLst>
        </p:spPr>
      </p:pic>
      <p:pic>
        <p:nvPicPr>
          <p:cNvPr id="37" name="Picture 36"/>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295986" y="4764922"/>
            <a:ext cx="2724150" cy="1924050"/>
          </a:xfrm>
          <a:prstGeom prst="rect">
            <a:avLst/>
          </a:prstGeom>
        </p:spPr>
      </p:pic>
    </p:spTree>
    <p:extLst>
      <p:ext uri="{BB962C8B-B14F-4D97-AF65-F5344CB8AC3E}">
        <p14:creationId xmlns:p14="http://schemas.microsoft.com/office/powerpoint/2010/main" val="48018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a:t>
            </a:r>
            <a:r>
              <a:rPr lang="en-US" sz="3600">
                <a:solidFill>
                  <a:schemeClr val="tx1"/>
                </a:solidFill>
              </a:rPr>
              <a:t>Stacked Column Chart</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4230947" y="1622366"/>
            <a:ext cx="6600825" cy="4724400"/>
          </a:xfrm>
          <a:prstGeom prst="rect">
            <a:avLst/>
          </a:prstGeom>
          <a:ln>
            <a:noFill/>
          </a:ln>
          <a:effectLst>
            <a:outerShdw blurRad="190500" algn="tl" rotWithShape="0">
              <a:srgbClr val="000000">
                <a:alpha val="70000"/>
              </a:srgbClr>
            </a:outerShdw>
          </a:effectLst>
        </p:spPr>
      </p:pic>
      <p:pic>
        <p:nvPicPr>
          <p:cNvPr id="37" name="Picture 36"/>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295986" y="4764922"/>
            <a:ext cx="2724150" cy="1924050"/>
          </a:xfrm>
          <a:prstGeom prst="rect">
            <a:avLst/>
          </a:prstGeom>
        </p:spPr>
      </p:pic>
    </p:spTree>
    <p:extLst>
      <p:ext uri="{BB962C8B-B14F-4D97-AF65-F5344CB8AC3E}">
        <p14:creationId xmlns:p14="http://schemas.microsoft.com/office/powerpoint/2010/main" val="126927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Rectangle 3"/>
          <p:cNvSpPr/>
          <p:nvPr/>
        </p:nvSpPr>
        <p:spPr>
          <a:xfrm>
            <a:off x="1459940" y="2717186"/>
            <a:ext cx="9951270" cy="707886"/>
          </a:xfrm>
          <a:prstGeom prst="rect">
            <a:avLst/>
          </a:prstGeom>
        </p:spPr>
        <p:txBody>
          <a:bodyPr wrap="square">
            <a:spAutoFit/>
          </a:bodyPr>
          <a:lstStyle/>
          <a:p>
            <a:pPr marL="114300" defTabSz="914367">
              <a:spcAft>
                <a:spcPts val="600"/>
              </a:spcAft>
            </a:pPr>
            <a:r>
              <a:rPr lang="en-US" sz="4000">
                <a:solidFill>
                  <a:srgbClr val="000000"/>
                </a:solidFill>
                <a:latin typeface="Segoe UI Light"/>
              </a:rPr>
              <a:t>Why Power BI ?</a:t>
            </a:r>
          </a:p>
        </p:txBody>
      </p:sp>
    </p:spTree>
    <p:extLst>
      <p:ext uri="{BB962C8B-B14F-4D97-AF65-F5344CB8AC3E}">
        <p14:creationId xmlns:p14="http://schemas.microsoft.com/office/powerpoint/2010/main" val="1818940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sz="3200">
                <a:solidFill>
                  <a:schemeClr val="tx1"/>
                </a:solidFill>
              </a:rPr>
              <a:t>Visualisations</a:t>
            </a:r>
            <a:r>
              <a:rPr lang="pt-PT" sz="3400">
                <a:solidFill>
                  <a:schemeClr val="tx1"/>
                </a:solidFill>
              </a:rPr>
              <a:t> - </a:t>
            </a:r>
            <a:r>
              <a:rPr lang="en-US" sz="3400">
                <a:solidFill>
                  <a:schemeClr val="tx1"/>
                </a:solidFill>
              </a:rPr>
              <a:t>100% Stacked Bar and Column Chart</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044298" y="2084682"/>
            <a:ext cx="4320000" cy="3089304"/>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7686232" y="2083272"/>
            <a:ext cx="4320000" cy="31245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816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a:t>
            </a:r>
            <a:r>
              <a:rPr lang="en-US">
                <a:solidFill>
                  <a:schemeClr val="tx1"/>
                </a:solidFill>
              </a:rPr>
              <a:t>Line Chart</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3562271" y="1720638"/>
            <a:ext cx="7916517" cy="4056397"/>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281698" y="4786715"/>
            <a:ext cx="2752725" cy="1885950"/>
          </a:xfrm>
          <a:prstGeom prst="rect">
            <a:avLst/>
          </a:prstGeom>
        </p:spPr>
      </p:pic>
    </p:spTree>
    <p:extLst>
      <p:ext uri="{BB962C8B-B14F-4D97-AF65-F5344CB8AC3E}">
        <p14:creationId xmlns:p14="http://schemas.microsoft.com/office/powerpoint/2010/main" val="380796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a:t>
            </a:r>
            <a:r>
              <a:rPr lang="en-US">
                <a:solidFill>
                  <a:schemeClr val="tx1"/>
                </a:solidFill>
              </a:rPr>
              <a:t>Area Chart</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441309" y="1577330"/>
            <a:ext cx="8265919" cy="4266281"/>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286047" y="4799071"/>
            <a:ext cx="2724150" cy="1895475"/>
          </a:xfrm>
          <a:prstGeom prst="rect">
            <a:avLst/>
          </a:prstGeom>
        </p:spPr>
      </p:pic>
    </p:spTree>
    <p:extLst>
      <p:ext uri="{BB962C8B-B14F-4D97-AF65-F5344CB8AC3E}">
        <p14:creationId xmlns:p14="http://schemas.microsoft.com/office/powerpoint/2010/main" val="1252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Stacked Area Chart</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3343510" y="1687884"/>
            <a:ext cx="8472252" cy="43185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25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sz="2900">
                <a:solidFill>
                  <a:schemeClr val="tx1"/>
                </a:solidFill>
              </a:rPr>
              <a:t>Visualisations – Stacked and Clustered Bar and Line Area Chart</a:t>
            </a:r>
            <a:endParaRPr lang="en-US" sz="29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343510" y="1485511"/>
            <a:ext cx="5532746" cy="2798574"/>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6109883" y="3470980"/>
            <a:ext cx="5345291" cy="27182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246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Waterfall Chart</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4242097" y="1747056"/>
            <a:ext cx="6677025" cy="40386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305925" y="4799071"/>
            <a:ext cx="2724150" cy="1933575"/>
          </a:xfrm>
          <a:prstGeom prst="rect">
            <a:avLst/>
          </a:prstGeom>
        </p:spPr>
      </p:pic>
    </p:spTree>
    <p:extLst>
      <p:ext uri="{BB962C8B-B14F-4D97-AF65-F5344CB8AC3E}">
        <p14:creationId xmlns:p14="http://schemas.microsoft.com/office/powerpoint/2010/main" val="288117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dirty="0" err="1">
                <a:solidFill>
                  <a:schemeClr val="tx1"/>
                </a:solidFill>
              </a:rPr>
              <a:t>Visualisations</a:t>
            </a:r>
            <a:r>
              <a:rPr lang="pt-PT" dirty="0">
                <a:solidFill>
                  <a:schemeClr val="tx1"/>
                </a:solidFill>
              </a:rPr>
              <a:t> – </a:t>
            </a:r>
            <a:r>
              <a:rPr lang="pt-PT" dirty="0" err="1">
                <a:solidFill>
                  <a:schemeClr val="tx1"/>
                </a:solidFill>
              </a:rPr>
              <a:t>Scatter</a:t>
            </a:r>
            <a:r>
              <a:rPr lang="pt-PT" dirty="0">
                <a:solidFill>
                  <a:schemeClr val="tx1"/>
                </a:solidFill>
              </a:rPr>
              <a:t> </a:t>
            </a:r>
            <a:r>
              <a:rPr lang="pt-PT" dirty="0" err="1">
                <a:solidFill>
                  <a:schemeClr val="tx1"/>
                </a:solidFill>
              </a:rPr>
              <a:t>Chart</a:t>
            </a:r>
            <a:endParaRPr lang="en-US" sz="3600" dirty="0" err="1">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dirty="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575885" y="1629120"/>
            <a:ext cx="7934290" cy="4748721"/>
          </a:xfrm>
          <a:prstGeom prst="rect">
            <a:avLst/>
          </a:prstGeom>
          <a:ln>
            <a:noFill/>
          </a:ln>
          <a:effectLst>
            <a:outerShdw blurRad="190500" algn="tl" rotWithShape="0">
              <a:srgbClr val="000000">
                <a:alpha val="70000"/>
              </a:srgbClr>
            </a:outerShdw>
          </a:effectLst>
        </p:spPr>
      </p:pic>
      <p:sp>
        <p:nvSpPr>
          <p:cNvPr id="45" name="TextBox 44"/>
          <p:cNvSpPr txBox="1"/>
          <p:nvPr/>
        </p:nvSpPr>
        <p:spPr>
          <a:xfrm>
            <a:off x="9940109" y="4575817"/>
            <a:ext cx="2049795" cy="2048253"/>
          </a:xfrm>
          <a:prstGeom prst="rect">
            <a:avLst/>
          </a:prstGeom>
          <a:solidFill>
            <a:schemeClr val="tx1">
              <a:lumMod val="65000"/>
              <a:lumOff val="35000"/>
            </a:schemeClr>
          </a:solidFill>
        </p:spPr>
        <p:txBody>
          <a:bodyPr wrap="square" lIns="182880" tIns="146304" rIns="182880" bIns="146304" rtlCol="0">
            <a:spAutoFit/>
          </a:bodyPr>
          <a:lstStyle/>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Use a scatter chart (or X Y chart) to show similarities between large sets of data instead of differences between data points</a:t>
            </a:r>
          </a:p>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Scatter charts are effective when there are many data points on the horizontal axis or the values are not evenly spaced</a:t>
            </a:r>
            <a:endParaRPr kumimoji="0" lang="en-US" sz="11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TextBox 45"/>
          <p:cNvSpPr txBox="1"/>
          <p:nvPr/>
        </p:nvSpPr>
        <p:spPr>
          <a:xfrm>
            <a:off x="8783528" y="4575817"/>
            <a:ext cx="1250778" cy="2048400"/>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SCATTER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7" name="Picture 46"/>
          <p:cNvPicPr>
            <a:picLocks noChangeAspect="1"/>
          </p:cNvPicPr>
          <p:nvPr/>
        </p:nvPicPr>
        <p:blipFill>
          <a:blip r:embed="rId3">
            <a:duotone>
              <a:prstClr val="black"/>
              <a:schemeClr val="tx2">
                <a:tint val="45000"/>
                <a:satMod val="400000"/>
              </a:schemeClr>
            </a:duotone>
          </a:blip>
          <a:stretch>
            <a:fillRect/>
          </a:stretch>
        </p:blipFill>
        <p:spPr>
          <a:xfrm>
            <a:off x="8932602" y="5723448"/>
            <a:ext cx="1007507" cy="602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5789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dirty="0" err="1">
                <a:solidFill>
                  <a:schemeClr val="tx1"/>
                </a:solidFill>
              </a:rPr>
              <a:t>Visualisations</a:t>
            </a:r>
            <a:r>
              <a:rPr lang="pt-PT" dirty="0">
                <a:solidFill>
                  <a:schemeClr val="tx1"/>
                </a:solidFill>
              </a:rPr>
              <a:t> – Pie </a:t>
            </a:r>
            <a:r>
              <a:rPr lang="pt-PT" dirty="0" err="1">
                <a:solidFill>
                  <a:schemeClr val="tx1"/>
                </a:solidFill>
              </a:rPr>
              <a:t>and</a:t>
            </a:r>
            <a:r>
              <a:rPr lang="pt-PT" dirty="0">
                <a:solidFill>
                  <a:schemeClr val="tx1"/>
                </a:solidFill>
              </a:rPr>
              <a:t> Donut </a:t>
            </a:r>
            <a:r>
              <a:rPr lang="pt-PT" dirty="0" err="1">
                <a:solidFill>
                  <a:schemeClr val="tx1"/>
                </a:solidFill>
              </a:rPr>
              <a:t>Chart</a:t>
            </a:r>
            <a:endParaRPr lang="en-US" sz="3600" dirty="0" err="1">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dirty="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3295824" y="2087606"/>
            <a:ext cx="3928403" cy="3322462"/>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7779234" y="2102323"/>
            <a:ext cx="3868896" cy="3331739"/>
          </a:xfrm>
          <a:prstGeom prst="rect">
            <a:avLst/>
          </a:prstGeom>
          <a:ln>
            <a:noFill/>
          </a:ln>
          <a:effectLst>
            <a:outerShdw blurRad="190500" algn="tl" rotWithShape="0">
              <a:srgbClr val="000000">
                <a:alpha val="70000"/>
              </a:srgbClr>
            </a:outerShdw>
          </a:effectLst>
        </p:spPr>
      </p:pic>
      <p:sp>
        <p:nvSpPr>
          <p:cNvPr id="42" name="TextBox 41"/>
          <p:cNvSpPr txBox="1"/>
          <p:nvPr/>
        </p:nvSpPr>
        <p:spPr>
          <a:xfrm>
            <a:off x="8833773" y="4917098"/>
            <a:ext cx="1508848" cy="1760482"/>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Pie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Regular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Donut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5" name="TextBox 44"/>
          <p:cNvSpPr txBox="1"/>
          <p:nvPr/>
        </p:nvSpPr>
        <p:spPr>
          <a:xfrm>
            <a:off x="10063110" y="4924501"/>
            <a:ext cx="1956852" cy="1756800"/>
          </a:xfrm>
          <a:prstGeom prst="rect">
            <a:avLst/>
          </a:prstGeom>
          <a:solidFill>
            <a:schemeClr val="tx1">
              <a:lumMod val="65000"/>
              <a:lumOff val="35000"/>
            </a:schemeClr>
          </a:solidFill>
        </p:spPr>
        <p:txBody>
          <a:bodyPr wrap="square" lIns="182880" tIns="146304" rIns="182880" bIns="146304" rtlCol="0">
            <a:spAutoFit/>
          </a:bodyPr>
          <a:lstStyle/>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Use a pie chart when there is one data series to plot</a:t>
            </a:r>
          </a:p>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Pie charts show composition (how categories represent parts of the whole)</a:t>
            </a:r>
          </a:p>
        </p:txBody>
      </p:sp>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9032962" y="5896276"/>
            <a:ext cx="704006" cy="660660"/>
          </a:xfrm>
          <a:prstGeom prst="rect">
            <a:avLst/>
          </a:prstGeom>
        </p:spPr>
      </p:pic>
    </p:spTree>
    <p:extLst>
      <p:ext uri="{BB962C8B-B14F-4D97-AF65-F5344CB8AC3E}">
        <p14:creationId xmlns:p14="http://schemas.microsoft.com/office/powerpoint/2010/main" val="137833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Treemap Chart</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323208" y="1475232"/>
            <a:ext cx="6477000" cy="47053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684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Map Chart</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3379523" y="1783009"/>
            <a:ext cx="5558854" cy="4046519"/>
          </a:xfrm>
          <a:prstGeom prst="rect">
            <a:avLst/>
          </a:prstGeom>
          <a:ln>
            <a:noFill/>
          </a:ln>
          <a:effectLst>
            <a:outerShdw blurRad="190500" algn="tl" rotWithShape="0">
              <a:srgbClr val="000000">
                <a:alpha val="70000"/>
              </a:srgbClr>
            </a:outerShdw>
          </a:effectLst>
        </p:spPr>
      </p:pic>
      <p:sp>
        <p:nvSpPr>
          <p:cNvPr id="38" name="Text Placeholder 2"/>
          <p:cNvSpPr txBox="1">
            <a:spLocks/>
          </p:cNvSpPr>
          <p:nvPr/>
        </p:nvSpPr>
        <p:spPr>
          <a:xfrm>
            <a:off x="8758723" y="1700982"/>
            <a:ext cx="3433277"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Plotting data requires </a:t>
            </a:r>
            <a:r>
              <a:rPr kumimoji="0" lang="en-US" sz="2000" b="1" i="0" u="none" strike="noStrike" kern="1200" cap="none" spc="0" normalizeH="0" baseline="0" noProof="0">
                <a:ln>
                  <a:noFill/>
                </a:ln>
                <a:solidFill>
                  <a:srgbClr val="000000"/>
                </a:solidFill>
                <a:effectLst/>
                <a:uLnTx/>
                <a:uFillTx/>
                <a:latin typeface="Segoe UI Light"/>
                <a:ea typeface="+mn-ea"/>
                <a:cs typeface="+mn-cs"/>
              </a:rPr>
              <a:t>internet connection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Light"/>
                <a:ea typeface="+mn-ea"/>
                <a:cs typeface="+mn-cs"/>
              </a:rPr>
              <a:t>Bing</a:t>
            </a:r>
            <a:r>
              <a:rPr kumimoji="0" lang="en-US" sz="2000" b="0" i="0" u="none" strike="noStrike" kern="1200" cap="none" spc="0" normalizeH="0" baseline="0" noProof="0">
                <a:ln>
                  <a:noFill/>
                </a:ln>
                <a:solidFill>
                  <a:srgbClr val="000000"/>
                </a:solidFill>
                <a:effectLst/>
                <a:uLnTx/>
                <a:uFillTx/>
                <a:latin typeface="Segoe UI Light"/>
                <a:ea typeface="+mn-ea"/>
                <a:cs typeface="+mn-cs"/>
              </a:rPr>
              <a:t> is used to return the location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Light"/>
                <a:ea typeface="+mn-ea"/>
                <a:cs typeface="+mn-cs"/>
              </a:rPr>
              <a:t>Latitude</a:t>
            </a:r>
            <a:r>
              <a:rPr kumimoji="0" lang="en-US" sz="2000" b="0" i="0" u="none" strike="noStrike" kern="1200" cap="none" spc="0" normalizeH="0" baseline="0" noProof="0">
                <a:ln>
                  <a:noFill/>
                </a:ln>
                <a:solidFill>
                  <a:srgbClr val="000000"/>
                </a:solidFill>
                <a:effectLst/>
                <a:uLnTx/>
                <a:uFillTx/>
                <a:latin typeface="Segoe UI Light"/>
                <a:ea typeface="+mn-ea"/>
                <a:cs typeface="+mn-cs"/>
              </a:rPr>
              <a:t> and </a:t>
            </a:r>
            <a:r>
              <a:rPr kumimoji="0" lang="en-US" sz="2000" b="1" i="0" u="none" strike="noStrike" kern="1200" cap="none" spc="0" normalizeH="0" baseline="0" noProof="0">
                <a:ln>
                  <a:noFill/>
                </a:ln>
                <a:solidFill>
                  <a:srgbClr val="000000"/>
                </a:solidFill>
                <a:effectLst/>
                <a:uLnTx/>
                <a:uFillTx/>
                <a:latin typeface="Segoe UI Light"/>
                <a:ea typeface="+mn-ea"/>
                <a:cs typeface="+mn-cs"/>
              </a:rPr>
              <a:t>Longitude</a:t>
            </a:r>
            <a:r>
              <a:rPr kumimoji="0" lang="en-US" sz="2000" b="0" i="0" u="none" strike="noStrike" kern="1200" cap="none" spc="0" normalizeH="0" baseline="0" noProof="0">
                <a:ln>
                  <a:noFill/>
                </a:ln>
                <a:solidFill>
                  <a:srgbClr val="000000"/>
                </a:solidFill>
                <a:effectLst/>
                <a:uLnTx/>
                <a:uFillTx/>
                <a:latin typeface="Segoe UI Light"/>
                <a:ea typeface="+mn-ea"/>
                <a:cs typeface="+mn-cs"/>
              </a:rPr>
              <a:t> can be used, but…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Light"/>
                <a:ea typeface="+mn-ea"/>
                <a:cs typeface="+mn-cs"/>
              </a:rPr>
              <a:t>Location names</a:t>
            </a:r>
            <a:r>
              <a:rPr kumimoji="0" lang="en-US" sz="2000" b="0" i="0" u="none" strike="noStrike" kern="1200" cap="none" spc="0" normalizeH="0" baseline="0" noProof="0">
                <a:ln>
                  <a:noFill/>
                </a:ln>
                <a:solidFill>
                  <a:srgbClr val="000000"/>
                </a:solidFill>
                <a:effectLst/>
                <a:uLnTx/>
                <a:uFillTx/>
                <a:latin typeface="Segoe UI Light"/>
                <a:ea typeface="+mn-ea"/>
                <a:cs typeface="+mn-cs"/>
              </a:rPr>
              <a:t> are also mapped automatically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Light"/>
                <a:ea typeface="+mn-ea"/>
                <a:cs typeface="+mn-cs"/>
              </a:rPr>
              <a:t>Combine attributes </a:t>
            </a:r>
            <a:r>
              <a:rPr kumimoji="0" lang="en-US" sz="2000" b="0" i="0" u="none" strike="noStrike" kern="1200" cap="none" spc="0" normalizeH="0" baseline="0" noProof="0">
                <a:ln>
                  <a:noFill/>
                </a:ln>
                <a:solidFill>
                  <a:srgbClr val="000000"/>
                </a:solidFill>
                <a:effectLst/>
                <a:uLnTx/>
                <a:uFillTx/>
                <a:latin typeface="Segoe UI Light"/>
                <a:ea typeface="+mn-ea"/>
                <a:cs typeface="+mn-cs"/>
              </a:rPr>
              <a:t>for increased accuracy and use </a:t>
            </a:r>
            <a:r>
              <a:rPr kumimoji="0" lang="en-US" sz="2000" b="1" i="0" u="none" strike="noStrike" kern="1200" cap="none" spc="0" normalizeH="0" baseline="0" noProof="0">
                <a:ln>
                  <a:noFill/>
                </a:ln>
                <a:solidFill>
                  <a:srgbClr val="000000"/>
                </a:solidFill>
                <a:effectLst/>
                <a:uLnTx/>
                <a:uFillTx/>
                <a:latin typeface="Segoe UI Light"/>
                <a:ea typeface="+mn-ea"/>
                <a:cs typeface="+mn-cs"/>
              </a:rPr>
              <a:t>data categories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p:txBody>
      </p:sp>
    </p:spTree>
    <p:extLst>
      <p:ext uri="{BB962C8B-B14F-4D97-AF65-F5344CB8AC3E}">
        <p14:creationId xmlns:p14="http://schemas.microsoft.com/office/powerpoint/2010/main" val="388247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Faster time to solution and ease of management</a:t>
            </a:r>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61163" y="1160367"/>
            <a:ext cx="9092764" cy="5339923"/>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Power BI is a Software as a Service (SaaS) BI solution</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No need to setup your own hardware</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99.9% uptime SLA</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Grows with your needs for number of users and data volumes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Ease of maintenance with automatic updates</a:t>
            </a:r>
          </a:p>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Realize the benefits of a SaaS-based BI solution without moving your data to the cloud</a:t>
            </a:r>
          </a:p>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More time to focus on business needs and creating better solutions for end users</a:t>
            </a:r>
          </a:p>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Power BI will meet your security and compliance requirements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Use Azure Conditional Access policies for secure access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Manage users, groups, admins (in O365 admin portal)</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View and search audit logs (in O365 Security and Compliance portal)</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View usage metrics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Specify tenant settings – what features are available in your organization</a:t>
            </a:r>
          </a:p>
        </p:txBody>
      </p:sp>
      <p:sp>
        <p:nvSpPr>
          <p:cNvPr id="65"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 name="Group 2"/>
          <p:cNvGrpSpPr/>
          <p:nvPr/>
        </p:nvGrpSpPr>
        <p:grpSpPr>
          <a:xfrm>
            <a:off x="151322" y="867914"/>
            <a:ext cx="2636411" cy="548640"/>
            <a:chOff x="179032" y="1123407"/>
            <a:chExt cx="2636411" cy="548640"/>
          </a:xfrm>
        </p:grpSpPr>
        <p:sp>
          <p:nvSpPr>
            <p:cNvPr id="6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2" name="Group 1"/>
          <p:cNvGrpSpPr/>
          <p:nvPr/>
        </p:nvGrpSpPr>
        <p:grpSpPr>
          <a:xfrm>
            <a:off x="151322" y="1832204"/>
            <a:ext cx="2636411" cy="548640"/>
            <a:chOff x="212649" y="1959486"/>
            <a:chExt cx="2636411" cy="548640"/>
          </a:xfrm>
        </p:grpSpPr>
        <p:sp>
          <p:nvSpPr>
            <p:cNvPr id="79"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81" name="Group 80"/>
          <p:cNvGrpSpPr/>
          <p:nvPr/>
        </p:nvGrpSpPr>
        <p:grpSpPr>
          <a:xfrm>
            <a:off x="151322" y="2796494"/>
            <a:ext cx="2636411" cy="548640"/>
            <a:chOff x="179032" y="1123407"/>
            <a:chExt cx="2636411" cy="548640"/>
          </a:xfrm>
        </p:grpSpPr>
        <p:sp>
          <p:nvSpPr>
            <p:cNvPr id="82"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84" name="Group 83"/>
          <p:cNvGrpSpPr/>
          <p:nvPr/>
        </p:nvGrpSpPr>
        <p:grpSpPr>
          <a:xfrm>
            <a:off x="151322" y="3760784"/>
            <a:ext cx="2636411" cy="548640"/>
            <a:chOff x="179032" y="1123407"/>
            <a:chExt cx="2636411" cy="548640"/>
          </a:xfrm>
        </p:grpSpPr>
        <p:sp>
          <p:nvSpPr>
            <p:cNvPr id="85"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87" name="Group 86"/>
          <p:cNvGrpSpPr/>
          <p:nvPr/>
        </p:nvGrpSpPr>
        <p:grpSpPr>
          <a:xfrm>
            <a:off x="132176" y="4725074"/>
            <a:ext cx="2655557" cy="548640"/>
            <a:chOff x="159886" y="1123407"/>
            <a:chExt cx="2655557" cy="548640"/>
          </a:xfrm>
        </p:grpSpPr>
        <p:sp>
          <p:nvSpPr>
            <p:cNvPr id="88"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90" name="Group 89"/>
          <p:cNvGrpSpPr/>
          <p:nvPr/>
        </p:nvGrpSpPr>
        <p:grpSpPr>
          <a:xfrm>
            <a:off x="151322" y="5689364"/>
            <a:ext cx="2636411" cy="548640"/>
            <a:chOff x="179032" y="1123407"/>
            <a:chExt cx="2636411" cy="548640"/>
          </a:xfrm>
        </p:grpSpPr>
        <p:sp>
          <p:nvSpPr>
            <p:cNvPr id="91"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93" name="Freeform 92"/>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93"/>
          <p:cNvGrpSpPr>
            <a:grpSpLocks noChangeAspect="1"/>
          </p:cNvGrpSpPr>
          <p:nvPr/>
        </p:nvGrpSpPr>
        <p:grpSpPr>
          <a:xfrm>
            <a:off x="284268" y="1947738"/>
            <a:ext cx="314004" cy="320040"/>
            <a:chOff x="810855" y="2271601"/>
            <a:chExt cx="457200" cy="465990"/>
          </a:xfrm>
        </p:grpSpPr>
        <p:sp>
          <p:nvSpPr>
            <p:cNvPr id="95"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a:grpSpLocks noChangeAspect="1"/>
          </p:cNvGrpSpPr>
          <p:nvPr/>
        </p:nvGrpSpPr>
        <p:grpSpPr>
          <a:xfrm>
            <a:off x="197042" y="2842214"/>
            <a:ext cx="457200" cy="457200"/>
            <a:chOff x="719415" y="3138080"/>
            <a:chExt cx="640080" cy="640080"/>
          </a:xfrm>
        </p:grpSpPr>
        <p:pic>
          <p:nvPicPr>
            <p:cNvPr id="99"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100" name="Picture 99"/>
            <p:cNvPicPr>
              <a:picLocks noChangeAspect="1"/>
            </p:cNvPicPr>
            <p:nvPr/>
          </p:nvPicPr>
          <p:blipFill>
            <a:blip r:embed="rId4"/>
            <a:stretch>
              <a:fillRect/>
            </a:stretch>
          </p:blipFill>
          <p:spPr>
            <a:xfrm flipH="1">
              <a:off x="975955" y="3370303"/>
              <a:ext cx="127000" cy="175846"/>
            </a:xfrm>
            <a:prstGeom prst="rect">
              <a:avLst/>
            </a:prstGeom>
          </p:spPr>
        </p:pic>
      </p:grpSp>
      <p:sp>
        <p:nvSpPr>
          <p:cNvPr id="102"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101"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1464" y="1520549"/>
            <a:ext cx="2816907" cy="5337451"/>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862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Filled Map Chart</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801112" y="1558049"/>
            <a:ext cx="7401790" cy="45131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0411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ArcGIS Maps (Preview)</a:t>
            </a:r>
            <a:endParaRPr lang="en-US" sz="3600" b="1">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 Placeholder 2"/>
          <p:cNvSpPr txBox="1">
            <a:spLocks/>
          </p:cNvSpPr>
          <p:nvPr/>
        </p:nvSpPr>
        <p:spPr>
          <a:xfrm>
            <a:off x="3094188" y="1391581"/>
            <a:ext cx="5016659" cy="2357256"/>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Use </a:t>
            </a:r>
            <a:r>
              <a:rPr kumimoji="0" lang="en-US" sz="2000" b="1" i="0" u="none" strike="noStrike" kern="1200" cap="none" spc="0" normalizeH="0" baseline="0" noProof="0">
                <a:ln>
                  <a:noFill/>
                </a:ln>
                <a:solidFill>
                  <a:srgbClr val="000000"/>
                </a:solidFill>
                <a:effectLst/>
                <a:uLnTx/>
                <a:uFillTx/>
                <a:latin typeface="Segoe UI Light"/>
                <a:ea typeface="+mn-ea"/>
                <a:cs typeface="+mn-cs"/>
              </a:rPr>
              <a:t>ArcGIS Maps</a:t>
            </a:r>
            <a:r>
              <a:rPr kumimoji="0" lang="en-US" sz="2000" b="0" i="0" u="none" strike="noStrike" kern="1200" cap="none" spc="0" normalizeH="0" baseline="0" noProof="0">
                <a:ln>
                  <a:noFill/>
                </a:ln>
                <a:solidFill>
                  <a:srgbClr val="000000"/>
                </a:solidFill>
                <a:effectLst/>
                <a:uLnTx/>
                <a:uFillTx/>
                <a:latin typeface="Segoe UI Light"/>
                <a:ea typeface="+mn-ea"/>
                <a:cs typeface="+mn-cs"/>
              </a:rPr>
              <a:t> for Power BI visual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To start using this </a:t>
            </a:r>
            <a:r>
              <a:rPr kumimoji="0" lang="en-US" sz="2000" b="1" i="0" u="none" strike="noStrike" kern="1200" cap="none" spc="0" normalizeH="0" baseline="0" noProof="0">
                <a:ln>
                  <a:noFill/>
                </a:ln>
                <a:solidFill>
                  <a:srgbClr val="000000"/>
                </a:solidFill>
                <a:effectLst/>
                <a:uLnTx/>
                <a:uFillTx/>
                <a:latin typeface="Segoe UI Light"/>
                <a:ea typeface="+mn-ea"/>
                <a:cs typeface="+mn-cs"/>
              </a:rPr>
              <a:t>preview feature</a:t>
            </a:r>
            <a:r>
              <a:rPr kumimoji="0" lang="en-US" sz="2000" b="0" i="0" u="none" strike="noStrike" kern="1200" cap="none" spc="0" normalizeH="0" baseline="0" noProof="0">
                <a:ln>
                  <a:noFill/>
                </a:ln>
                <a:solidFill>
                  <a:srgbClr val="000000"/>
                </a:solidFill>
                <a:effectLst/>
                <a:uLnTx/>
                <a:uFillTx/>
                <a:latin typeface="Segoe UI Light"/>
                <a:ea typeface="+mn-ea"/>
                <a:cs typeface="+mn-cs"/>
              </a:rPr>
              <a:t>, turn on ArcGIS Maps for Power BI</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Light"/>
                <a:ea typeface="+mn-ea"/>
                <a:cs typeface="+mn-cs"/>
              </a:rPr>
              <a:t>ESRI map icon </a:t>
            </a:r>
            <a:r>
              <a:rPr kumimoji="0" lang="en-US" sz="2000" b="0" i="0" u="none" strike="noStrike" kern="1200" cap="none" spc="0" normalizeH="0" baseline="0" noProof="0">
                <a:ln>
                  <a:noFill/>
                </a:ln>
                <a:solidFill>
                  <a:srgbClr val="000000"/>
                </a:solidFill>
                <a:effectLst/>
                <a:uLnTx/>
                <a:uFillTx/>
                <a:latin typeface="Segoe UI Light"/>
                <a:ea typeface="+mn-ea"/>
                <a:cs typeface="+mn-cs"/>
              </a:rPr>
              <a:t>on the visualization pane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Light"/>
                <a:ea typeface="+mn-ea"/>
                <a:cs typeface="+mn-cs"/>
              </a:rPr>
              <a:t>Edit</a:t>
            </a:r>
            <a:r>
              <a:rPr kumimoji="0" lang="en-US" sz="2000" b="0" i="0" u="none" strike="noStrike" kern="1200" cap="none" spc="0" normalizeH="0" baseline="0" noProof="0">
                <a:ln>
                  <a:noFill/>
                </a:ln>
                <a:solidFill>
                  <a:srgbClr val="000000"/>
                </a:solidFill>
                <a:effectLst/>
                <a:uLnTx/>
                <a:uFillTx/>
                <a:latin typeface="Segoe UI Light"/>
                <a:ea typeface="+mn-ea"/>
                <a:cs typeface="+mn-cs"/>
              </a:rPr>
              <a:t> ESRI map</a:t>
            </a:r>
          </a:p>
        </p:txBody>
      </p:sp>
      <p:pic>
        <p:nvPicPr>
          <p:cNvPr id="5" name="Picture 4"/>
          <p:cNvPicPr>
            <a:picLocks noChangeAspect="1"/>
          </p:cNvPicPr>
          <p:nvPr/>
        </p:nvPicPr>
        <p:blipFill>
          <a:blip r:embed="rId3"/>
          <a:stretch>
            <a:fillRect/>
          </a:stretch>
        </p:blipFill>
        <p:spPr>
          <a:xfrm>
            <a:off x="4269149" y="3429001"/>
            <a:ext cx="2442197" cy="1964056"/>
          </a:xfrm>
          <a:prstGeom prst="rect">
            <a:avLst/>
          </a:prstGeom>
        </p:spPr>
      </p:pic>
      <p:sp>
        <p:nvSpPr>
          <p:cNvPr id="42" name="Rectangle 41"/>
          <p:cNvSpPr/>
          <p:nvPr/>
        </p:nvSpPr>
        <p:spPr bwMode="auto">
          <a:xfrm>
            <a:off x="5329803" y="4700113"/>
            <a:ext cx="322948" cy="288553"/>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4"/>
          <a:stretch>
            <a:fillRect/>
          </a:stretch>
        </p:blipFill>
        <p:spPr>
          <a:xfrm>
            <a:off x="5652751" y="5486190"/>
            <a:ext cx="988234" cy="997385"/>
          </a:xfrm>
          <a:prstGeom prst="rect">
            <a:avLst/>
          </a:prstGeom>
        </p:spPr>
      </p:pic>
      <p:pic>
        <p:nvPicPr>
          <p:cNvPr id="7" name="Picture 6"/>
          <p:cNvPicPr>
            <a:picLocks noChangeAspect="1"/>
          </p:cNvPicPr>
          <p:nvPr/>
        </p:nvPicPr>
        <p:blipFill>
          <a:blip r:embed="rId5"/>
          <a:stretch>
            <a:fillRect/>
          </a:stretch>
        </p:blipFill>
        <p:spPr>
          <a:xfrm>
            <a:off x="7303513" y="3564583"/>
            <a:ext cx="4837657" cy="3204264"/>
          </a:xfrm>
          <a:prstGeom prst="rect">
            <a:avLst/>
          </a:prstGeom>
        </p:spPr>
      </p:pic>
      <p:sp>
        <p:nvSpPr>
          <p:cNvPr id="44" name="Right Arrow 43"/>
          <p:cNvSpPr/>
          <p:nvPr/>
        </p:nvSpPr>
        <p:spPr bwMode="auto">
          <a:xfrm>
            <a:off x="6666007" y="5785155"/>
            <a:ext cx="637506" cy="47283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6"/>
          <a:stretch>
            <a:fillRect/>
          </a:stretch>
        </p:blipFill>
        <p:spPr>
          <a:xfrm>
            <a:off x="8003968" y="890623"/>
            <a:ext cx="3929981" cy="2510568"/>
          </a:xfrm>
          <a:prstGeom prst="rect">
            <a:avLst/>
          </a:prstGeom>
        </p:spPr>
      </p:pic>
      <p:sp>
        <p:nvSpPr>
          <p:cNvPr id="46" name="Rectangle 45"/>
          <p:cNvSpPr/>
          <p:nvPr/>
        </p:nvSpPr>
        <p:spPr bwMode="auto">
          <a:xfrm>
            <a:off x="8926694" y="2726535"/>
            <a:ext cx="1591293" cy="258672"/>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7350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Visualisations – Shape Maps (Preview)</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 Placeholder 2"/>
          <p:cNvSpPr txBox="1">
            <a:spLocks/>
          </p:cNvSpPr>
          <p:nvPr/>
        </p:nvSpPr>
        <p:spPr>
          <a:xfrm>
            <a:off x="3094188" y="1391581"/>
            <a:ext cx="5246252" cy="1962311"/>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1" i="0" u="none" strike="noStrike" kern="1200" cap="none" spc="0" normalizeH="0" baseline="0" noProof="0">
                <a:ln>
                  <a:noFill/>
                </a:ln>
                <a:solidFill>
                  <a:srgbClr val="000000"/>
                </a:solidFill>
                <a:effectLst/>
                <a:uLnTx/>
                <a:uFillTx/>
                <a:latin typeface="Segoe UI Light"/>
                <a:ea typeface="+mn-ea"/>
                <a:cs typeface="+mn-cs"/>
              </a:rPr>
              <a:t>Shows relative comparisons of regions </a:t>
            </a:r>
            <a:r>
              <a:rPr kumimoji="0" lang="en-US" sz="1800" b="0" i="0" u="none" strike="noStrike" kern="1200" cap="none" spc="0" normalizeH="0" baseline="0" noProof="0">
                <a:ln>
                  <a:noFill/>
                </a:ln>
                <a:solidFill>
                  <a:srgbClr val="000000"/>
                </a:solidFill>
                <a:effectLst/>
                <a:uLnTx/>
                <a:uFillTx/>
                <a:latin typeface="Segoe UI Light"/>
                <a:ea typeface="+mn-ea"/>
                <a:cs typeface="+mn-cs"/>
              </a:rPr>
              <a:t>on a map by by coloring them differently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Based on </a:t>
            </a:r>
            <a:r>
              <a:rPr kumimoji="0" lang="en-US" sz="1800" b="1" i="0" u="none" strike="noStrike" kern="1200" cap="none" spc="0" normalizeH="0" baseline="0" noProof="0">
                <a:ln>
                  <a:noFill/>
                </a:ln>
                <a:solidFill>
                  <a:srgbClr val="000000"/>
                </a:solidFill>
                <a:effectLst/>
                <a:uLnTx/>
                <a:uFillTx/>
                <a:latin typeface="Segoe UI Light"/>
                <a:ea typeface="+mn-ea"/>
                <a:cs typeface="+mn-cs"/>
              </a:rPr>
              <a:t>ESRI/</a:t>
            </a:r>
            <a:r>
              <a:rPr kumimoji="0" lang="en-US" sz="1800" b="1" i="0" u="none" strike="noStrike" kern="1200" cap="none" spc="0" normalizeH="0" baseline="0" noProof="0" err="1">
                <a:ln>
                  <a:noFill/>
                </a:ln>
                <a:solidFill>
                  <a:srgbClr val="000000"/>
                </a:solidFill>
                <a:effectLst/>
                <a:uLnTx/>
                <a:uFillTx/>
                <a:latin typeface="Segoe UI Light"/>
                <a:ea typeface="+mn-ea"/>
                <a:cs typeface="+mn-cs"/>
              </a:rPr>
              <a:t>TopoJSON</a:t>
            </a:r>
            <a:r>
              <a:rPr kumimoji="0" lang="en-US" sz="1800" b="1" i="0" u="none" strike="noStrike" kern="1200" cap="none" spc="0" normalizeH="0" baseline="0" noProof="0">
                <a:ln>
                  <a:noFill/>
                </a:ln>
                <a:solidFill>
                  <a:srgbClr val="000000"/>
                </a:solidFill>
                <a:effectLst/>
                <a:uLnTx/>
                <a:uFillTx/>
                <a:latin typeface="Segoe UI Light"/>
                <a:ea typeface="+mn-ea"/>
                <a:cs typeface="+mn-cs"/>
              </a:rPr>
              <a:t> </a:t>
            </a:r>
            <a:r>
              <a:rPr kumimoji="0" lang="en-US" sz="1800" b="0" i="0" u="none" strike="noStrike" kern="1200" cap="none" spc="0" normalizeH="0" baseline="0" noProof="0">
                <a:ln>
                  <a:noFill/>
                </a:ln>
                <a:solidFill>
                  <a:srgbClr val="000000"/>
                </a:solidFill>
                <a:effectLst/>
                <a:uLnTx/>
                <a:uFillTx/>
                <a:latin typeface="Segoe UI Light"/>
                <a:ea typeface="+mn-ea"/>
                <a:cs typeface="+mn-cs"/>
              </a:rPr>
              <a:t>maps </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Light"/>
                <a:ea typeface="+mn-ea"/>
                <a:cs typeface="+mn-cs"/>
              </a:rPr>
              <a:t>Supports </a:t>
            </a:r>
            <a:r>
              <a:rPr kumimoji="0" lang="en-US" sz="1800" b="1" i="0" u="none" strike="noStrike" kern="1200" cap="none" spc="0" normalizeH="0" baseline="0" noProof="0">
                <a:ln>
                  <a:noFill/>
                </a:ln>
                <a:solidFill>
                  <a:srgbClr val="000000"/>
                </a:solidFill>
                <a:effectLst/>
                <a:uLnTx/>
                <a:uFillTx/>
                <a:latin typeface="Segoe UI Light"/>
                <a:ea typeface="+mn-ea"/>
                <a:cs typeface="+mn-cs"/>
              </a:rPr>
              <a:t>custom maps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pic>
        <p:nvPicPr>
          <p:cNvPr id="9" name="Picture 8"/>
          <p:cNvPicPr>
            <a:picLocks noChangeAspect="1"/>
          </p:cNvPicPr>
          <p:nvPr/>
        </p:nvPicPr>
        <p:blipFill>
          <a:blip r:embed="rId3"/>
          <a:stretch>
            <a:fillRect/>
          </a:stretch>
        </p:blipFill>
        <p:spPr>
          <a:xfrm>
            <a:off x="8340441" y="841393"/>
            <a:ext cx="3557869" cy="2348428"/>
          </a:xfrm>
          <a:prstGeom prst="rect">
            <a:avLst/>
          </a:prstGeom>
        </p:spPr>
      </p:pic>
      <p:sp>
        <p:nvSpPr>
          <p:cNvPr id="44" name="Rectangle 3"/>
          <p:cNvSpPr/>
          <p:nvPr/>
        </p:nvSpPr>
        <p:spPr bwMode="auto">
          <a:xfrm>
            <a:off x="3202216" y="893758"/>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Visualizations – Shape Maps (Preview)</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6" name="Picture 5"/>
          <p:cNvPicPr>
            <a:picLocks noChangeAspect="1"/>
          </p:cNvPicPr>
          <p:nvPr/>
        </p:nvPicPr>
        <p:blipFill>
          <a:blip r:embed="rId4"/>
          <a:stretch>
            <a:fillRect/>
          </a:stretch>
        </p:blipFill>
        <p:spPr>
          <a:xfrm>
            <a:off x="5464743" y="3410943"/>
            <a:ext cx="2468901" cy="3303583"/>
          </a:xfrm>
          <a:prstGeom prst="rect">
            <a:avLst/>
          </a:prstGeom>
        </p:spPr>
      </p:pic>
      <p:pic>
        <p:nvPicPr>
          <p:cNvPr id="7" name="Picture 6"/>
          <p:cNvPicPr>
            <a:picLocks noChangeAspect="1"/>
          </p:cNvPicPr>
          <p:nvPr/>
        </p:nvPicPr>
        <p:blipFill>
          <a:blip r:embed="rId5"/>
          <a:stretch>
            <a:fillRect/>
          </a:stretch>
        </p:blipFill>
        <p:spPr>
          <a:xfrm>
            <a:off x="9820353" y="3068906"/>
            <a:ext cx="2371647" cy="3813115"/>
          </a:xfrm>
          <a:prstGeom prst="rect">
            <a:avLst/>
          </a:prstGeom>
        </p:spPr>
      </p:pic>
      <p:pic>
        <p:nvPicPr>
          <p:cNvPr id="11" name="Picture 10"/>
          <p:cNvPicPr>
            <a:picLocks noChangeAspect="1"/>
          </p:cNvPicPr>
          <p:nvPr/>
        </p:nvPicPr>
        <p:blipFill>
          <a:blip r:embed="rId6"/>
          <a:stretch>
            <a:fillRect/>
          </a:stretch>
        </p:blipFill>
        <p:spPr>
          <a:xfrm>
            <a:off x="7853266" y="3277155"/>
            <a:ext cx="1967087" cy="2687631"/>
          </a:xfrm>
          <a:prstGeom prst="rect">
            <a:avLst/>
          </a:prstGeom>
        </p:spPr>
      </p:pic>
      <p:pic>
        <p:nvPicPr>
          <p:cNvPr id="12" name="Picture 11"/>
          <p:cNvPicPr>
            <a:picLocks noChangeAspect="1"/>
          </p:cNvPicPr>
          <p:nvPr/>
        </p:nvPicPr>
        <p:blipFill>
          <a:blip r:embed="rId7"/>
          <a:stretch>
            <a:fillRect/>
          </a:stretch>
        </p:blipFill>
        <p:spPr>
          <a:xfrm>
            <a:off x="3038215" y="3646107"/>
            <a:ext cx="2324100" cy="3181350"/>
          </a:xfrm>
          <a:prstGeom prst="rect">
            <a:avLst/>
          </a:prstGeom>
        </p:spPr>
      </p:pic>
      <p:sp>
        <p:nvSpPr>
          <p:cNvPr id="49" name="Rectangle 48"/>
          <p:cNvSpPr/>
          <p:nvPr/>
        </p:nvSpPr>
        <p:spPr bwMode="auto">
          <a:xfrm>
            <a:off x="3659250" y="4581882"/>
            <a:ext cx="237507" cy="213756"/>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9991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 Visualisations – Funnel Chart</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4262579" y="1984882"/>
            <a:ext cx="6163898" cy="3005634"/>
          </a:xfrm>
          <a:prstGeom prst="rect">
            <a:avLst/>
          </a:prstGeom>
          <a:ln>
            <a:noFill/>
          </a:ln>
          <a:effectLst>
            <a:outerShdw blurRad="190500" algn="tl" rotWithShape="0">
              <a:srgbClr val="000000">
                <a:alpha val="70000"/>
              </a:srgbClr>
            </a:outerShdw>
          </a:effectLst>
        </p:spPr>
      </p:pic>
      <p:sp>
        <p:nvSpPr>
          <p:cNvPr id="39" name="TextBox 38"/>
          <p:cNvSpPr txBox="1"/>
          <p:nvPr/>
        </p:nvSpPr>
        <p:spPr>
          <a:xfrm>
            <a:off x="9940109" y="4759238"/>
            <a:ext cx="2049795" cy="1872000"/>
          </a:xfrm>
          <a:prstGeom prst="rect">
            <a:avLst/>
          </a:prstGeom>
          <a:solidFill>
            <a:schemeClr val="tx1">
              <a:lumMod val="65000"/>
              <a:lumOff val="35000"/>
            </a:schemeClr>
          </a:solidFill>
        </p:spPr>
        <p:txBody>
          <a:bodyPr wrap="square" lIns="182880" tIns="146304" rIns="182880" bIns="146304" rtlCol="0">
            <a:spAutoFit/>
          </a:bodyPr>
          <a:lstStyle/>
          <a:p>
            <a:pPr marL="0" marR="0" lvl="0" indent="0" algn="just" defTabSz="914400" rtl="0" eaLnBrk="1" fontAlgn="auto" latinLnBrk="0" hangingPunct="1">
              <a:lnSpc>
                <a:spcPct val="90000"/>
              </a:lnSpc>
              <a:spcBef>
                <a:spcPts val="0"/>
              </a:spcBef>
              <a:spcAft>
                <a:spcPts val="600"/>
              </a:spcAft>
              <a:buClrTx/>
              <a:buSzTx/>
              <a:buFontTx/>
              <a:buNone/>
              <a:tabLst/>
              <a:defRPr/>
            </a:pPr>
            <a:endPar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just" defTabSz="914400" rtl="0" eaLnBrk="1" fontAlgn="auto" latinLnBrk="0" hangingPunct="1">
              <a:lnSpc>
                <a:spcPct val="90000"/>
              </a:lnSpc>
              <a:spcBef>
                <a:spcPts val="0"/>
              </a:spcBef>
              <a:spcAft>
                <a:spcPts val="600"/>
              </a:spcAft>
              <a:buClrTx/>
              <a:buSzTx/>
              <a:buFontTx/>
              <a:buNone/>
              <a:tabLst/>
              <a:defRPr/>
            </a:pPr>
            <a:endPar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just" defTabSz="914400" rtl="0" eaLnBrk="1" fontAlgn="auto" latinLnBrk="0" hangingPunct="1">
              <a:lnSpc>
                <a:spcPct val="90000"/>
              </a:lnSpc>
              <a:spcBef>
                <a:spcPts val="0"/>
              </a:spcBef>
              <a:spcAft>
                <a:spcPts val="600"/>
              </a:spcAft>
              <a:buClrTx/>
              <a:buSzTx/>
              <a:buFontTx/>
              <a:buNone/>
              <a:tabLst/>
              <a:defRPr/>
            </a:pPr>
            <a:endPar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just" defTabSz="914400" rtl="0" eaLnBrk="1" fontAlgn="auto" latinLnBrk="0" hangingPunct="1">
              <a:lnSpc>
                <a:spcPct val="90000"/>
              </a:lnSpc>
              <a:spcBef>
                <a:spcPts val="0"/>
              </a:spcBef>
              <a:spcAft>
                <a:spcPts val="600"/>
              </a:spcAft>
              <a:buClrTx/>
              <a:buSzTx/>
              <a:buFontTx/>
              <a:buNone/>
              <a:tabLst/>
              <a:defRPr/>
            </a:pPr>
            <a:endPar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just" defTabSz="914400" rtl="0" eaLnBrk="1" fontAlgn="auto" latinLnBrk="0" hangingPunct="1">
              <a:lnSpc>
                <a:spcPct val="90000"/>
              </a:lnSpc>
              <a:spcBef>
                <a:spcPts val="0"/>
              </a:spcBef>
              <a:spcAft>
                <a:spcPts val="600"/>
              </a:spcAft>
              <a:buClrTx/>
              <a:buSzTx/>
              <a:buFontTx/>
              <a:buNone/>
              <a:tabLst/>
              <a:defRPr/>
            </a:pPr>
            <a:endPar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just"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Use a funnel chart to show completion of steps in a scenario</a:t>
            </a:r>
          </a:p>
        </p:txBody>
      </p:sp>
      <p:sp>
        <p:nvSpPr>
          <p:cNvPr id="42" name="TextBox 41"/>
          <p:cNvSpPr txBox="1"/>
          <p:nvPr/>
        </p:nvSpPr>
        <p:spPr>
          <a:xfrm>
            <a:off x="8783528" y="4759239"/>
            <a:ext cx="1250778" cy="1871282"/>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FUNNEL</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5" name="Picture 44"/>
          <p:cNvPicPr>
            <a:picLocks noChangeAspect="1"/>
          </p:cNvPicPr>
          <p:nvPr/>
        </p:nvPicPr>
        <p:blipFill>
          <a:blip r:embed="rId3">
            <a:duotone>
              <a:prstClr val="black"/>
              <a:schemeClr val="tx2">
                <a:tint val="45000"/>
                <a:satMod val="400000"/>
              </a:schemeClr>
            </a:duotone>
          </a:blip>
          <a:stretch>
            <a:fillRect/>
          </a:stretch>
        </p:blipFill>
        <p:spPr>
          <a:xfrm>
            <a:off x="8946357" y="5894528"/>
            <a:ext cx="993752" cy="4845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8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 Visualisations – Card and Multi-Row Card</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4049221" y="3172588"/>
            <a:ext cx="2209800" cy="904875"/>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stretch>
            <a:fillRect/>
          </a:stretch>
        </p:blipFill>
        <p:spPr>
          <a:xfrm>
            <a:off x="6979725" y="2108185"/>
            <a:ext cx="4161241" cy="30336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0942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 Visualisations – Gauge and KPI</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187559" y="1475232"/>
            <a:ext cx="4927652" cy="2920358"/>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6957077" y="3429001"/>
            <a:ext cx="4839842" cy="30962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739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 Visualisations – Table and Matrix</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3441309" y="1337113"/>
            <a:ext cx="4233837" cy="4804997"/>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6524643" y="3334027"/>
            <a:ext cx="5225923" cy="327069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5"/>
          <a:stretch>
            <a:fillRect/>
          </a:stretch>
        </p:blipFill>
        <p:spPr>
          <a:xfrm>
            <a:off x="7969717" y="1298052"/>
            <a:ext cx="2246338" cy="1663428"/>
          </a:xfrm>
          <a:prstGeom prst="rect">
            <a:avLst/>
          </a:prstGeom>
          <a:ln>
            <a:noFill/>
          </a:ln>
          <a:effectLst>
            <a:outerShdw blurRad="190500" algn="tl" rotWithShape="0">
              <a:srgbClr val="000000">
                <a:alpha val="70000"/>
              </a:srgbClr>
            </a:outerShdw>
          </a:effectLst>
        </p:spPr>
      </p:pic>
      <p:sp>
        <p:nvSpPr>
          <p:cNvPr id="42" name="Right Arrow 41"/>
          <p:cNvSpPr/>
          <p:nvPr/>
        </p:nvSpPr>
        <p:spPr bwMode="auto">
          <a:xfrm rot="20645022" flipV="1">
            <a:off x="7279779" y="2412003"/>
            <a:ext cx="689937" cy="135216"/>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34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 Visualisations – Table and Matrix</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 Placeholder 2"/>
          <p:cNvSpPr txBox="1">
            <a:spLocks/>
          </p:cNvSpPr>
          <p:nvPr/>
        </p:nvSpPr>
        <p:spPr>
          <a:xfrm>
            <a:off x="3062206" y="1435156"/>
            <a:ext cx="6307425" cy="714513"/>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Contains </a:t>
            </a:r>
            <a:r>
              <a:rPr kumimoji="0" lang="en-US" sz="2000" b="1" i="0" u="none" strike="noStrike" kern="1200" cap="none" spc="0" normalizeH="0" baseline="0" noProof="0">
                <a:ln>
                  <a:noFill/>
                </a:ln>
                <a:solidFill>
                  <a:srgbClr val="000000"/>
                </a:solidFill>
                <a:effectLst/>
                <a:uLnTx/>
                <a:uFillTx/>
                <a:latin typeface="Segoe UI Light"/>
                <a:ea typeface="+mn-ea"/>
                <a:cs typeface="+mn-cs"/>
              </a:rPr>
              <a:t>predefined styles </a:t>
            </a:r>
            <a:r>
              <a:rPr kumimoji="0" lang="en-US" sz="2000" b="0" i="0" u="none" strike="noStrike" kern="1200" cap="none" spc="0" normalizeH="0" baseline="0" noProof="0">
                <a:ln>
                  <a:noFill/>
                </a:ln>
                <a:solidFill>
                  <a:srgbClr val="000000"/>
                </a:solidFill>
                <a:effectLst/>
                <a:uLnTx/>
                <a:uFillTx/>
                <a:latin typeface="Segoe UI Light"/>
                <a:ea typeface="+mn-ea"/>
                <a:cs typeface="+mn-cs"/>
              </a:rPr>
              <a:t>for Table and Matrix</a:t>
            </a: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p:txBody>
      </p:sp>
      <p:pic>
        <p:nvPicPr>
          <p:cNvPr id="7" name="Picture 6"/>
          <p:cNvPicPr>
            <a:picLocks noChangeAspect="1"/>
          </p:cNvPicPr>
          <p:nvPr/>
        </p:nvPicPr>
        <p:blipFill>
          <a:blip r:embed="rId3"/>
          <a:stretch>
            <a:fillRect/>
          </a:stretch>
        </p:blipFill>
        <p:spPr>
          <a:xfrm>
            <a:off x="3127661" y="1878663"/>
            <a:ext cx="5968244" cy="3371840"/>
          </a:xfrm>
          <a:prstGeom prst="rect">
            <a:avLst/>
          </a:prstGeom>
        </p:spPr>
      </p:pic>
      <p:pic>
        <p:nvPicPr>
          <p:cNvPr id="8" name="Picture 7"/>
          <p:cNvPicPr>
            <a:picLocks noChangeAspect="1"/>
          </p:cNvPicPr>
          <p:nvPr/>
        </p:nvPicPr>
        <p:blipFill>
          <a:blip r:embed="rId4"/>
          <a:stretch>
            <a:fillRect/>
          </a:stretch>
        </p:blipFill>
        <p:spPr>
          <a:xfrm>
            <a:off x="6742108" y="4653011"/>
            <a:ext cx="5387811" cy="2188253"/>
          </a:xfrm>
          <a:prstGeom prst="rect">
            <a:avLst/>
          </a:prstGeom>
        </p:spPr>
      </p:pic>
    </p:spTree>
    <p:extLst>
      <p:ext uri="{BB962C8B-B14F-4D97-AF65-F5344CB8AC3E}">
        <p14:creationId xmlns:p14="http://schemas.microsoft.com/office/powerpoint/2010/main" val="355660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 Visualisations – Textboxes, Images and Shapes</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117094" y="1572234"/>
            <a:ext cx="6713910" cy="4716915"/>
          </a:xfrm>
          <a:prstGeom prst="rect">
            <a:avLst/>
          </a:prstGeom>
        </p:spPr>
      </p:pic>
    </p:spTree>
    <p:extLst>
      <p:ext uri="{BB962C8B-B14F-4D97-AF65-F5344CB8AC3E}">
        <p14:creationId xmlns:p14="http://schemas.microsoft.com/office/powerpoint/2010/main" val="316190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dirty="0">
                <a:solidFill>
                  <a:schemeClr val="tx1"/>
                </a:solidFill>
              </a:rPr>
              <a:t> Visualisations – Slicers</a:t>
            </a:r>
            <a:endParaRPr lang="en-US" sz="3600" dirty="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 Placeholder 2"/>
          <p:cNvSpPr txBox="1">
            <a:spLocks/>
          </p:cNvSpPr>
          <p:nvPr/>
        </p:nvSpPr>
        <p:spPr>
          <a:xfrm>
            <a:off x="3062206" y="1435156"/>
            <a:ext cx="4549877" cy="2074877"/>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Filter data on multiple visualizations (similar to Excel slicers)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Allow </a:t>
            </a:r>
            <a:r>
              <a:rPr kumimoji="0" lang="en-US" sz="2000" b="1" i="0" u="none" strike="noStrike" kern="1200" cap="none" spc="0" normalizeH="0" baseline="0" noProof="0">
                <a:ln>
                  <a:noFill/>
                </a:ln>
                <a:solidFill>
                  <a:srgbClr val="000000"/>
                </a:solidFill>
                <a:effectLst/>
                <a:uLnTx/>
                <a:uFillTx/>
                <a:latin typeface="Segoe UI Light"/>
                <a:ea typeface="+mn-ea"/>
                <a:cs typeface="+mn-cs"/>
              </a:rPr>
              <a:t>Select All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Light"/>
                <a:ea typeface="+mn-ea"/>
                <a:cs typeface="+mn-cs"/>
              </a:rPr>
              <a:t>Multi </a:t>
            </a:r>
            <a:r>
              <a:rPr kumimoji="0" lang="en-US" sz="2000" b="0" i="0" u="none" strike="noStrike" kern="1200" cap="none" spc="0" normalizeH="0" baseline="0" noProof="0">
                <a:ln>
                  <a:noFill/>
                </a:ln>
                <a:solidFill>
                  <a:srgbClr val="000000"/>
                </a:solidFill>
                <a:effectLst/>
                <a:uLnTx/>
                <a:uFillTx/>
                <a:latin typeface="Segoe UI Light"/>
                <a:ea typeface="+mn-ea"/>
                <a:cs typeface="+mn-cs"/>
              </a:rPr>
              <a:t>and </a:t>
            </a:r>
            <a:r>
              <a:rPr kumimoji="0" lang="en-US" sz="2000" b="1" i="0" u="none" strike="noStrike" kern="1200" cap="none" spc="0" normalizeH="0" baseline="0" noProof="0">
                <a:ln>
                  <a:noFill/>
                </a:ln>
                <a:solidFill>
                  <a:srgbClr val="000000"/>
                </a:solidFill>
                <a:effectLst/>
                <a:uLnTx/>
                <a:uFillTx/>
                <a:latin typeface="Segoe UI Light"/>
                <a:ea typeface="+mn-ea"/>
                <a:cs typeface="+mn-cs"/>
              </a:rPr>
              <a:t>Single selection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Special slicers for </a:t>
            </a:r>
            <a:r>
              <a:rPr kumimoji="0" lang="en-US" sz="2000" b="1" i="0" u="none" strike="noStrike" kern="1200" cap="none" spc="0" normalizeH="0" baseline="0" noProof="0">
                <a:ln>
                  <a:noFill/>
                </a:ln>
                <a:solidFill>
                  <a:srgbClr val="000000"/>
                </a:solidFill>
                <a:effectLst/>
                <a:uLnTx/>
                <a:uFillTx/>
                <a:latin typeface="Segoe UI Light"/>
                <a:ea typeface="+mn-ea"/>
                <a:cs typeface="+mn-cs"/>
              </a:rPr>
              <a:t>date field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Slicers are </a:t>
            </a:r>
            <a:r>
              <a:rPr kumimoji="0" lang="en-US" sz="2000" b="1" i="0" u="none" strike="noStrike" kern="1200" cap="none" spc="0" normalizeH="0" baseline="0" noProof="0">
                <a:ln>
                  <a:noFill/>
                </a:ln>
                <a:solidFill>
                  <a:srgbClr val="000000"/>
                </a:solidFill>
                <a:effectLst/>
                <a:uLnTx/>
                <a:uFillTx/>
                <a:latin typeface="Segoe UI Light"/>
                <a:ea typeface="+mn-ea"/>
                <a:cs typeface="+mn-cs"/>
              </a:rPr>
              <a:t>searchable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p:txBody>
      </p:sp>
      <p:pic>
        <p:nvPicPr>
          <p:cNvPr id="5" name="Picture 4"/>
          <p:cNvPicPr>
            <a:picLocks noChangeAspect="1"/>
          </p:cNvPicPr>
          <p:nvPr/>
        </p:nvPicPr>
        <p:blipFill>
          <a:blip r:embed="rId3"/>
          <a:stretch>
            <a:fillRect/>
          </a:stretch>
        </p:blipFill>
        <p:spPr>
          <a:xfrm>
            <a:off x="7612083" y="1205410"/>
            <a:ext cx="3954484" cy="94425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7500140" y="2403472"/>
            <a:ext cx="3977822" cy="2613997"/>
          </a:xfrm>
          <a:prstGeom prst="rect">
            <a:avLst/>
          </a:prstGeom>
        </p:spPr>
      </p:pic>
      <p:pic>
        <p:nvPicPr>
          <p:cNvPr id="42" name="Picture 41"/>
          <p:cNvPicPr>
            <a:picLocks noChangeAspect="1"/>
          </p:cNvPicPr>
          <p:nvPr/>
        </p:nvPicPr>
        <p:blipFill>
          <a:blip r:embed="rId5"/>
          <a:stretch>
            <a:fillRect/>
          </a:stretch>
        </p:blipFill>
        <p:spPr>
          <a:xfrm>
            <a:off x="10699515" y="3752944"/>
            <a:ext cx="1216025" cy="2309573"/>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6"/>
          <a:stretch>
            <a:fillRect/>
          </a:stretch>
        </p:blipFill>
        <p:spPr>
          <a:xfrm>
            <a:off x="6136155" y="5130600"/>
            <a:ext cx="4247447" cy="1357517"/>
          </a:xfrm>
          <a:prstGeom prst="rect">
            <a:avLst/>
          </a:prstGeom>
        </p:spPr>
      </p:pic>
    </p:spTree>
    <p:extLst>
      <p:ext uri="{BB962C8B-B14F-4D97-AF65-F5344CB8AC3E}">
        <p14:creationId xmlns:p14="http://schemas.microsoft.com/office/powerpoint/2010/main" val="28239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Built-in connectivity to all of your data</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15445" y="1188513"/>
            <a:ext cx="5599212" cy="549381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Lowered IT investment in ETL infrastructure </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services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Content packs for SaaS services that you already use</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Growing number of supported SaaS solutions</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databases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Cloud: Azure SQL Database, Azure SQL Data Warehouse, Spark on HDInsight</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On-premise: SQL Server Analysis Services tabular or multi-dimensional, SQL Server, SAP HANA, Oracle, Teradata (Gateway required)</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your organization</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Content published by others in your org</a:t>
            </a:r>
            <a:endParaRPr lang="en-US" dirty="0">
              <a:latin typeface="+mj-lt"/>
              <a:ea typeface="Calibri" panose="020F0502020204030204" pitchFamily="34" charset="0"/>
              <a:cs typeface="Times New Roman" panose="02020603050405020304" pitchFamily="18" charset="0"/>
            </a:endParaRP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files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Import data from Excel, Power BI Desktop, or CSV files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Connect (upload), manage and view Excel in Power BI</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Solution templates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Quickly provision end-to-end, enterprise solutions</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306041" y="2405174"/>
            <a:ext cx="3657600" cy="2047652"/>
          </a:xfrm>
          <a:prstGeom prst="rect">
            <a:avLst/>
          </a:prstGeom>
          <a:ln>
            <a:solidFill>
              <a:schemeClr val="tx2">
                <a:lumMod val="20000"/>
                <a:lumOff val="80000"/>
              </a:schemeClr>
            </a:solidFill>
          </a:ln>
        </p:spPr>
      </p:pic>
    </p:spTree>
    <p:extLst>
      <p:ext uri="{BB962C8B-B14F-4D97-AF65-F5344CB8AC3E}">
        <p14:creationId xmlns:p14="http://schemas.microsoft.com/office/powerpoint/2010/main" val="155726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 Visualisations – Custom Visualisations</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 Placeholder 2"/>
          <p:cNvSpPr txBox="1">
            <a:spLocks/>
          </p:cNvSpPr>
          <p:nvPr/>
        </p:nvSpPr>
        <p:spPr>
          <a:xfrm>
            <a:off x="3062206" y="1445957"/>
            <a:ext cx="909038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We enabled 3</a:t>
            </a:r>
            <a:r>
              <a:rPr kumimoji="0" lang="en-US" sz="2000" b="0" i="0" u="none" strike="noStrike" kern="1200" cap="none" spc="0" normalizeH="0" baseline="30000" noProof="0">
                <a:ln>
                  <a:noFill/>
                </a:ln>
                <a:solidFill>
                  <a:prstClr val="black"/>
                </a:solidFill>
                <a:effectLst/>
                <a:uLnTx/>
                <a:uFillTx/>
                <a:latin typeface="Segoe UI Light"/>
                <a:ea typeface="+mn-ea"/>
                <a:cs typeface="Times New Roman" panose="02020603050405020304" pitchFamily="18" charset="0"/>
              </a:rPr>
              <a:t>rd</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party, or you,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build your own Visuals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After you build them,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you can use them or you can share with the community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If you share, we will do a quality check and make it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available at</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a:r>
            <a:r>
              <a:rPr kumimoji="0" lang="en-US" sz="2000" b="1" i="0" u="none" strike="noStrike" kern="1200" cap="none" spc="0" normalizeH="0" baseline="0" noProof="0">
                <a:ln>
                  <a:noFill/>
                </a:ln>
                <a:solidFill>
                  <a:srgbClr val="969696"/>
                </a:solidFill>
                <a:effectLst/>
                <a:uLnTx/>
                <a:uFillTx/>
                <a:latin typeface="Segoe UI Light"/>
                <a:ea typeface="+mn-ea"/>
                <a:cs typeface="Times New Roman" panose="02020603050405020304" pitchFamily="18" charset="0"/>
              </a:rPr>
              <a:t>https://app.powerbi.com/visuals/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p:txBody>
      </p:sp>
      <p:pic>
        <p:nvPicPr>
          <p:cNvPr id="6" name="Picture 5"/>
          <p:cNvPicPr>
            <a:picLocks noChangeAspect="1"/>
          </p:cNvPicPr>
          <p:nvPr/>
        </p:nvPicPr>
        <p:blipFill>
          <a:blip r:embed="rId3"/>
          <a:stretch>
            <a:fillRect/>
          </a:stretch>
        </p:blipFill>
        <p:spPr>
          <a:xfrm>
            <a:off x="4941744" y="3847138"/>
            <a:ext cx="5116791" cy="27437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984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lvl="0"/>
            <a:r>
              <a:rPr lang="en-US">
                <a:solidFill>
                  <a:prstClr val="black"/>
                </a:solidFill>
                <a:latin typeface="Segoe UI Light"/>
              </a:rPr>
              <a:t>Report gridlines and snap to grid (Preview)</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05552" y="1180433"/>
            <a:ext cx="3426080"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Enable gridlines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on your report canvas while authoring</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Snap</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to gridlines</a:t>
            </a: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p:txBody>
      </p:sp>
      <p:pic>
        <p:nvPicPr>
          <p:cNvPr id="6" name="Picture 5"/>
          <p:cNvPicPr>
            <a:picLocks noChangeAspect="1"/>
          </p:cNvPicPr>
          <p:nvPr/>
        </p:nvPicPr>
        <p:blipFill>
          <a:blip r:embed="rId3"/>
          <a:stretch>
            <a:fillRect/>
          </a:stretch>
        </p:blipFill>
        <p:spPr>
          <a:xfrm>
            <a:off x="8279828" y="979015"/>
            <a:ext cx="3211938" cy="2976151"/>
          </a:xfrm>
          <a:prstGeom prst="rect">
            <a:avLst/>
          </a:prstGeom>
        </p:spPr>
      </p:pic>
      <p:pic>
        <p:nvPicPr>
          <p:cNvPr id="44" name="Picture 43"/>
          <p:cNvPicPr>
            <a:picLocks noChangeAspect="1"/>
          </p:cNvPicPr>
          <p:nvPr/>
        </p:nvPicPr>
        <p:blipFill>
          <a:blip r:embed="rId4"/>
          <a:stretch>
            <a:fillRect/>
          </a:stretch>
        </p:blipFill>
        <p:spPr>
          <a:xfrm>
            <a:off x="5670402" y="3218213"/>
            <a:ext cx="6429058" cy="3515095"/>
          </a:xfrm>
          <a:prstGeom prst="rect">
            <a:avLst/>
          </a:prstGeom>
        </p:spPr>
      </p:pic>
    </p:spTree>
    <p:extLst>
      <p:ext uri="{BB962C8B-B14F-4D97-AF65-F5344CB8AC3E}">
        <p14:creationId xmlns:p14="http://schemas.microsoft.com/office/powerpoint/2010/main" val="335416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pt-PT">
                <a:solidFill>
                  <a:schemeClr val="tx1"/>
                </a:solidFill>
              </a:rPr>
              <a:t> Visualisations – Hierarchichical Axis</a:t>
            </a:r>
            <a:endParaRPr lang="en-US" sz="3600">
              <a:solidFill>
                <a:schemeClr val="tx1"/>
              </a:solidFill>
            </a:endParaRP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2745734">
            <a:off x="825067" y="3494250"/>
            <a:ext cx="1260714" cy="3701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descr="A picture containing: nintendo, screenshot, abstrac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201" y="4680253"/>
            <a:ext cx="3873500" cy="1797050"/>
          </a:xfrm>
          <a:prstGeom prst="rect">
            <a:avLst/>
          </a:prstGeom>
        </p:spPr>
      </p:pic>
      <p:sp>
        <p:nvSpPr>
          <p:cNvPr id="38" name="Rectangle 37"/>
          <p:cNvSpPr/>
          <p:nvPr/>
        </p:nvSpPr>
        <p:spPr>
          <a:xfrm>
            <a:off x="2980868" y="5184141"/>
            <a:ext cx="4676463"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You can use hierarchical labels by turning off the label concatenation experience in the formatting pane</a:t>
            </a:r>
          </a:p>
        </p:txBody>
      </p:sp>
      <p:sp>
        <p:nvSpPr>
          <p:cNvPr id="42" name="Rectangle 41"/>
          <p:cNvSpPr/>
          <p:nvPr/>
        </p:nvSpPr>
        <p:spPr bwMode="auto">
          <a:xfrm>
            <a:off x="9909063" y="5777525"/>
            <a:ext cx="1874638" cy="308976"/>
          </a:xfrm>
          <a:prstGeom prst="rect">
            <a:avLst/>
          </a:prstGeom>
          <a:solidFill>
            <a:srgbClr val="3AC21A">
              <a:alpha val="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2" descr="clip_image00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949" y="1506616"/>
            <a:ext cx="5936616" cy="2861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9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Tooltips</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73233" y="916802"/>
            <a:ext cx="6954422"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Provide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additional context when hovering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over a series in a visualization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They are customizable but only Measures or aggregations can be shown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p:txBody>
      </p:sp>
      <p:pic>
        <p:nvPicPr>
          <p:cNvPr id="4" name="Picture 3"/>
          <p:cNvPicPr>
            <a:picLocks noChangeAspect="1"/>
          </p:cNvPicPr>
          <p:nvPr/>
        </p:nvPicPr>
        <p:blipFill>
          <a:blip r:embed="rId3"/>
          <a:stretch>
            <a:fillRect/>
          </a:stretch>
        </p:blipFill>
        <p:spPr>
          <a:xfrm>
            <a:off x="3894588" y="3162964"/>
            <a:ext cx="7635260" cy="3506892"/>
          </a:xfrm>
          <a:prstGeom prst="rect">
            <a:avLst/>
          </a:prstGeom>
          <a:ln>
            <a:noFill/>
          </a:ln>
          <a:effectLst>
            <a:outerShdw blurRad="190500" algn="tl" rotWithShape="0">
              <a:srgbClr val="000000">
                <a:alpha val="70000"/>
              </a:srgbClr>
            </a:outerShdw>
          </a:effectLst>
        </p:spPr>
      </p:pic>
      <p:sp>
        <p:nvSpPr>
          <p:cNvPr id="44" name="Rectangle 43"/>
          <p:cNvSpPr/>
          <p:nvPr/>
        </p:nvSpPr>
        <p:spPr bwMode="auto">
          <a:xfrm>
            <a:off x="10457793" y="5286703"/>
            <a:ext cx="1072055" cy="430925"/>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7140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Report Filtering</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73233" y="1058696"/>
            <a:ext cx="5314784"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Filters can be applied at three different levels: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Visual</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 The filter only applies to the current visualization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Page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 The filter applies for every visualization on the page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Report</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 The filter applies for every visualization for every page in the report (file)</a:t>
            </a: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1"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000000"/>
              </a:solidFill>
              <a:effectLst/>
              <a:uLnTx/>
              <a:uFillTx/>
              <a:latin typeface="Segoe UI Light"/>
              <a:ea typeface="+mn-ea"/>
              <a:cs typeface="+mn-cs"/>
            </a:endParaRPr>
          </a:p>
        </p:txBody>
      </p:sp>
      <p:pic>
        <p:nvPicPr>
          <p:cNvPr id="5" name="Picture 4"/>
          <p:cNvPicPr>
            <a:picLocks noChangeAspect="1"/>
          </p:cNvPicPr>
          <p:nvPr/>
        </p:nvPicPr>
        <p:blipFill>
          <a:blip r:embed="rId3"/>
          <a:stretch>
            <a:fillRect/>
          </a:stretch>
        </p:blipFill>
        <p:spPr>
          <a:xfrm>
            <a:off x="9205140" y="1354216"/>
            <a:ext cx="1743075" cy="47053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1399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Cross-Filtering and Cross-Highlighting</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73232" y="916802"/>
            <a:ext cx="764054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Clicking a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visualization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element</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filters other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tooltip</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displays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highlighted portion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and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total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Click an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empty space to clear the filter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grpSp>
        <p:nvGrpSpPr>
          <p:cNvPr id="4" name="Group 3"/>
          <p:cNvGrpSpPr/>
          <p:nvPr/>
        </p:nvGrpSpPr>
        <p:grpSpPr>
          <a:xfrm>
            <a:off x="3089552" y="3389602"/>
            <a:ext cx="8861955" cy="3123869"/>
            <a:chOff x="3131699" y="3014625"/>
            <a:chExt cx="8861955" cy="3123869"/>
          </a:xfrm>
        </p:grpSpPr>
        <p:pic>
          <p:nvPicPr>
            <p:cNvPr id="3" name="Picture 2"/>
            <p:cNvPicPr>
              <a:picLocks noChangeAspect="1"/>
            </p:cNvPicPr>
            <p:nvPr/>
          </p:nvPicPr>
          <p:blipFill>
            <a:blip r:embed="rId3"/>
            <a:stretch>
              <a:fillRect/>
            </a:stretch>
          </p:blipFill>
          <p:spPr>
            <a:xfrm>
              <a:off x="3131699" y="3014625"/>
              <a:ext cx="8861955" cy="3123869"/>
            </a:xfrm>
            <a:prstGeom prst="rect">
              <a:avLst/>
            </a:prstGeom>
            <a:ln>
              <a:noFill/>
            </a:ln>
            <a:effectLst>
              <a:outerShdw blurRad="190500" algn="tl" rotWithShape="0">
                <a:srgbClr val="000000">
                  <a:alpha val="70000"/>
                </a:srgbClr>
              </a:outerShdw>
            </a:effectLst>
          </p:spPr>
        </p:pic>
        <p:sp>
          <p:nvSpPr>
            <p:cNvPr id="44" name="Rectangle 43"/>
            <p:cNvSpPr/>
            <p:nvPr/>
          </p:nvSpPr>
          <p:spPr bwMode="auto">
            <a:xfrm>
              <a:off x="8339343" y="4282228"/>
              <a:ext cx="1349946" cy="491626"/>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ight Arrow 44"/>
            <p:cNvSpPr/>
            <p:nvPr/>
          </p:nvSpPr>
          <p:spPr bwMode="auto">
            <a:xfrm rot="8966298">
              <a:off x="5453460" y="4224950"/>
              <a:ext cx="510766" cy="47283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1895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Grouping and Binning</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73232" y="916802"/>
            <a:ext cx="3619454" cy="2930336"/>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Group</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up points on your visual to easily explore and analyze related categories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Bin</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on numerical and time fields to create data categories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345363" y="665151"/>
            <a:ext cx="4511201" cy="3272753"/>
          </a:xfrm>
          <a:prstGeom prst="rect">
            <a:avLst/>
          </a:prstGeom>
        </p:spPr>
      </p:pic>
      <p:pic>
        <p:nvPicPr>
          <p:cNvPr id="11" name="Picture 10"/>
          <p:cNvPicPr>
            <a:picLocks noChangeAspect="1"/>
          </p:cNvPicPr>
          <p:nvPr/>
        </p:nvPicPr>
        <p:blipFill>
          <a:blip r:embed="rId4"/>
          <a:stretch>
            <a:fillRect/>
          </a:stretch>
        </p:blipFill>
        <p:spPr>
          <a:xfrm>
            <a:off x="7345363" y="3984566"/>
            <a:ext cx="4755506" cy="2810667"/>
          </a:xfrm>
          <a:prstGeom prst="rect">
            <a:avLst/>
          </a:prstGeom>
        </p:spPr>
      </p:pic>
      <p:pic>
        <p:nvPicPr>
          <p:cNvPr id="12" name="Picture 11"/>
          <p:cNvPicPr>
            <a:picLocks noChangeAspect="1"/>
          </p:cNvPicPr>
          <p:nvPr/>
        </p:nvPicPr>
        <p:blipFill>
          <a:blip r:embed="rId5"/>
          <a:stretch>
            <a:fillRect/>
          </a:stretch>
        </p:blipFill>
        <p:spPr>
          <a:xfrm>
            <a:off x="3042722" y="4549634"/>
            <a:ext cx="1268104" cy="2245600"/>
          </a:xfrm>
          <a:prstGeom prst="rect">
            <a:avLst/>
          </a:prstGeom>
        </p:spPr>
      </p:pic>
      <p:pic>
        <p:nvPicPr>
          <p:cNvPr id="13" name="Picture 12"/>
          <p:cNvPicPr>
            <a:picLocks noChangeAspect="1"/>
          </p:cNvPicPr>
          <p:nvPr/>
        </p:nvPicPr>
        <p:blipFill>
          <a:blip r:embed="rId6"/>
          <a:stretch>
            <a:fillRect/>
          </a:stretch>
        </p:blipFill>
        <p:spPr>
          <a:xfrm>
            <a:off x="4436656" y="5073454"/>
            <a:ext cx="3690628" cy="1139229"/>
          </a:xfrm>
          <a:prstGeom prst="rect">
            <a:avLst/>
          </a:prstGeom>
        </p:spPr>
      </p:pic>
    </p:spTree>
    <p:extLst>
      <p:ext uri="{BB962C8B-B14F-4D97-AF65-F5344CB8AC3E}">
        <p14:creationId xmlns:p14="http://schemas.microsoft.com/office/powerpoint/2010/main" val="80555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Analytics Pane</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73232" y="916802"/>
            <a:ext cx="6196399" cy="1956556"/>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Analytics pane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will be the central location for all analytical features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Add dynamic reference lines and trend lines on charts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More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analytical features will be added in future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9166140" y="707233"/>
            <a:ext cx="2824589" cy="4589956"/>
          </a:xfrm>
          <a:prstGeom prst="rect">
            <a:avLst/>
          </a:prstGeom>
        </p:spPr>
      </p:pic>
      <p:sp>
        <p:nvSpPr>
          <p:cNvPr id="49" name="Rectangle 48"/>
          <p:cNvSpPr/>
          <p:nvPr/>
        </p:nvSpPr>
        <p:spPr bwMode="auto">
          <a:xfrm>
            <a:off x="11307528" y="1928616"/>
            <a:ext cx="320163" cy="306812"/>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4"/>
          <a:stretch>
            <a:fillRect/>
          </a:stretch>
        </p:blipFill>
        <p:spPr>
          <a:xfrm>
            <a:off x="3271713" y="3618280"/>
            <a:ext cx="6357106" cy="3163393"/>
          </a:xfrm>
          <a:prstGeom prst="rect">
            <a:avLst/>
          </a:prstGeom>
        </p:spPr>
      </p:pic>
    </p:spTree>
    <p:extLst>
      <p:ext uri="{BB962C8B-B14F-4D97-AF65-F5344CB8AC3E}">
        <p14:creationId xmlns:p14="http://schemas.microsoft.com/office/powerpoint/2010/main" val="219367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Mobile Report Layout</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73232" y="916802"/>
            <a:ext cx="4067999" cy="1956556"/>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Create report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layouts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specific to mobile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devices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8047545" y="748296"/>
            <a:ext cx="3887155" cy="3553572"/>
          </a:xfrm>
          <a:prstGeom prst="rect">
            <a:avLst/>
          </a:prstGeom>
        </p:spPr>
      </p:pic>
      <p:pic>
        <p:nvPicPr>
          <p:cNvPr id="4" name="Picture 3"/>
          <p:cNvPicPr>
            <a:picLocks noChangeAspect="1"/>
          </p:cNvPicPr>
          <p:nvPr/>
        </p:nvPicPr>
        <p:blipFill>
          <a:blip r:embed="rId4"/>
          <a:stretch>
            <a:fillRect/>
          </a:stretch>
        </p:blipFill>
        <p:spPr>
          <a:xfrm>
            <a:off x="4264022" y="2490114"/>
            <a:ext cx="2990850" cy="1143000"/>
          </a:xfrm>
          <a:prstGeom prst="rect">
            <a:avLst/>
          </a:prstGeom>
        </p:spPr>
      </p:pic>
      <p:sp>
        <p:nvSpPr>
          <p:cNvPr id="44" name="Text Placeholder 2"/>
          <p:cNvSpPr txBox="1">
            <a:spLocks/>
          </p:cNvSpPr>
          <p:nvPr/>
        </p:nvSpPr>
        <p:spPr>
          <a:xfrm>
            <a:off x="3237438" y="3947969"/>
            <a:ext cx="4003793" cy="1695099"/>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Light"/>
                <a:ea typeface="+mn-ea"/>
                <a:cs typeface="+mn-cs"/>
              </a:rPr>
              <a:t>After publishing, anyone who views this report on their </a:t>
            </a:r>
            <a:r>
              <a:rPr kumimoji="0" lang="en-US" sz="2000" b="1" i="0" u="none" strike="noStrike" kern="1200" cap="none" spc="0" normalizeH="0" baseline="0" noProof="0">
                <a:ln>
                  <a:noFill/>
                </a:ln>
                <a:solidFill>
                  <a:srgbClr val="000000"/>
                </a:solidFill>
                <a:effectLst/>
                <a:uLnTx/>
                <a:uFillTx/>
                <a:latin typeface="Segoe UI Light"/>
                <a:ea typeface="+mn-ea"/>
                <a:cs typeface="+mn-cs"/>
              </a:rPr>
              <a:t>Power BI mobile app will see the phone layout </a:t>
            </a:r>
            <a:r>
              <a:rPr kumimoji="0" lang="en-US" sz="2000" b="0" i="0" u="none" strike="noStrike" kern="1200" cap="none" spc="0" normalizeH="0" baseline="0" noProof="0">
                <a:ln>
                  <a:noFill/>
                </a:ln>
                <a:solidFill>
                  <a:srgbClr val="000000"/>
                </a:solidFill>
                <a:effectLst/>
                <a:uLnTx/>
                <a:uFillTx/>
                <a:latin typeface="Segoe UI Light"/>
                <a:ea typeface="+mn-ea"/>
                <a:cs typeface="+mn-cs"/>
              </a:rPr>
              <a:t>of the report</a:t>
            </a: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5" name="Picture 4"/>
          <p:cNvPicPr>
            <a:picLocks noChangeAspect="1"/>
          </p:cNvPicPr>
          <p:nvPr/>
        </p:nvPicPr>
        <p:blipFill>
          <a:blip r:embed="rId5"/>
          <a:stretch>
            <a:fillRect/>
          </a:stretch>
        </p:blipFill>
        <p:spPr>
          <a:xfrm flipH="1">
            <a:off x="7254872" y="4381769"/>
            <a:ext cx="1250834" cy="2343295"/>
          </a:xfrm>
          <a:prstGeom prst="rect">
            <a:avLst/>
          </a:prstGeom>
        </p:spPr>
      </p:pic>
    </p:spTree>
    <p:extLst>
      <p:ext uri="{BB962C8B-B14F-4D97-AF65-F5344CB8AC3E}">
        <p14:creationId xmlns:p14="http://schemas.microsoft.com/office/powerpoint/2010/main" val="206748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Drill Down and Up</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73232" y="916802"/>
            <a:ext cx="764054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It is possible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navigate across attributes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if they are stacked on a particular area of a visualization (down/up/across)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Those attributes don’t have to be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natural hierarchies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all of them can be mixed.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589002" y="4867262"/>
            <a:ext cx="1762125" cy="765322"/>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5818617" y="3160477"/>
            <a:ext cx="5674695" cy="2683640"/>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5"/>
          <a:stretch>
            <a:fillRect/>
          </a:stretch>
        </p:blipFill>
        <p:spPr>
          <a:xfrm>
            <a:off x="10258010" y="2914103"/>
            <a:ext cx="1579485" cy="445297"/>
          </a:xfrm>
          <a:prstGeom prst="rect">
            <a:avLst/>
          </a:prstGeom>
        </p:spPr>
      </p:pic>
      <p:sp>
        <p:nvSpPr>
          <p:cNvPr id="46" name="TextBox 45"/>
          <p:cNvSpPr txBox="1"/>
          <p:nvPr/>
        </p:nvSpPr>
        <p:spPr>
          <a:xfrm>
            <a:off x="10162888" y="3954420"/>
            <a:ext cx="1769727" cy="489365"/>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Toggle drill mode</a:t>
            </a:r>
          </a:p>
        </p:txBody>
      </p:sp>
      <p:sp>
        <p:nvSpPr>
          <p:cNvPr id="45" name="Right Arrow 44"/>
          <p:cNvSpPr/>
          <p:nvPr/>
        </p:nvSpPr>
        <p:spPr bwMode="auto">
          <a:xfrm rot="4692383">
            <a:off x="10346005" y="3534552"/>
            <a:ext cx="471246" cy="127029"/>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p:cNvSpPr txBox="1"/>
          <p:nvPr/>
        </p:nvSpPr>
        <p:spPr>
          <a:xfrm>
            <a:off x="7277859" y="3195915"/>
            <a:ext cx="2016443" cy="6832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Expand All down one level in the hierarchy</a:t>
            </a:r>
          </a:p>
        </p:txBody>
      </p:sp>
      <p:sp>
        <p:nvSpPr>
          <p:cNvPr id="50" name="TextBox 49"/>
          <p:cNvSpPr txBox="1"/>
          <p:nvPr/>
        </p:nvSpPr>
        <p:spPr>
          <a:xfrm>
            <a:off x="3979797" y="2995357"/>
            <a:ext cx="980536" cy="489365"/>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Drill up</a:t>
            </a:r>
          </a:p>
        </p:txBody>
      </p:sp>
      <p:pic>
        <p:nvPicPr>
          <p:cNvPr id="3" name="Picture 2"/>
          <p:cNvPicPr>
            <a:picLocks noChangeAspect="1"/>
          </p:cNvPicPr>
          <p:nvPr/>
        </p:nvPicPr>
        <p:blipFill>
          <a:blip r:embed="rId6"/>
          <a:stretch>
            <a:fillRect/>
          </a:stretch>
        </p:blipFill>
        <p:spPr>
          <a:xfrm>
            <a:off x="5462267" y="2955819"/>
            <a:ext cx="1275040" cy="381587"/>
          </a:xfrm>
          <a:prstGeom prst="rect">
            <a:avLst/>
          </a:prstGeom>
        </p:spPr>
      </p:pic>
      <p:sp>
        <p:nvSpPr>
          <p:cNvPr id="51" name="Right Arrow 48"/>
          <p:cNvSpPr/>
          <p:nvPr/>
        </p:nvSpPr>
        <p:spPr bwMode="auto">
          <a:xfrm rot="10800000">
            <a:off x="4960333" y="3143738"/>
            <a:ext cx="557176" cy="10743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ight Arrow 46"/>
          <p:cNvSpPr/>
          <p:nvPr/>
        </p:nvSpPr>
        <p:spPr bwMode="auto">
          <a:xfrm rot="404017">
            <a:off x="6693319" y="3209644"/>
            <a:ext cx="557176" cy="10743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ight Arrow 48"/>
          <p:cNvSpPr/>
          <p:nvPr/>
        </p:nvSpPr>
        <p:spPr bwMode="auto">
          <a:xfrm rot="9511615">
            <a:off x="5076969" y="3448184"/>
            <a:ext cx="963431" cy="81292"/>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p:cNvSpPr txBox="1"/>
          <p:nvPr/>
        </p:nvSpPr>
        <p:spPr>
          <a:xfrm>
            <a:off x="3219080" y="3581945"/>
            <a:ext cx="1825937" cy="6832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a:ea typeface="+mn-ea"/>
                <a:cs typeface="+mn-cs"/>
              </a:rPr>
              <a:t>Go to the next level in the hierarchy</a:t>
            </a:r>
          </a:p>
        </p:txBody>
      </p:sp>
      <p:sp>
        <p:nvSpPr>
          <p:cNvPr id="56" name="Text Placeholder 2"/>
          <p:cNvSpPr txBox="1">
            <a:spLocks/>
          </p:cNvSpPr>
          <p:nvPr/>
        </p:nvSpPr>
        <p:spPr>
          <a:xfrm>
            <a:off x="3260563" y="5906205"/>
            <a:ext cx="764054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Drill features works on bar and line charts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Tree>
    <p:extLst>
      <p:ext uri="{BB962C8B-B14F-4D97-AF65-F5344CB8AC3E}">
        <p14:creationId xmlns:p14="http://schemas.microsoft.com/office/powerpoint/2010/main" val="27474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23811" y="9056"/>
            <a:ext cx="9250959"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Create organizational content packs</a:t>
            </a:r>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823811" y="1175261"/>
            <a:ext cx="5135013" cy="4308872"/>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IT can work with the business analysts to create content packs for an organization</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Content packs include</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pre-built dashboards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reports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pre-defined data models</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IT can focus on providing authoritative datasets to analysts and end users, instead of developing reports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Sample content packs for industry related scenarios are provided</a:t>
            </a:r>
          </a:p>
          <a:p>
            <a:pPr marL="342900" marR="0" lvl="0" indent="-342900">
              <a:spcBef>
                <a:spcPts val="600"/>
              </a:spcBef>
              <a:spcAft>
                <a:spcPts val="600"/>
              </a:spcAft>
              <a:buFont typeface="Symbol" panose="05050102010706020507" pitchFamily="18" charset="2"/>
              <a:buChar char=""/>
            </a:pPr>
            <a:endParaRPr lang="en-US" sz="2000">
              <a:latin typeface="+mj-lt"/>
              <a:ea typeface="Calibri" panose="020F0502020204030204" pitchFamily="34" charset="0"/>
              <a:cs typeface="Times New Roman" panose="02020603050405020304" pitchFamily="18" charset="0"/>
            </a:endParaRPr>
          </a:p>
        </p:txBody>
      </p:sp>
      <p:sp>
        <p:nvSpPr>
          <p:cNvPr id="11" name="TextBox 10"/>
          <p:cNvSpPr txBox="1"/>
          <p:nvPr/>
        </p:nvSpPr>
        <p:spPr>
          <a:xfrm>
            <a:off x="8746447" y="2551165"/>
            <a:ext cx="818550"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chemeClr val="bg1"/>
                </a:solidFill>
              </a:rPr>
              <a:t>Global Sales</a:t>
            </a:r>
          </a:p>
        </p:txBody>
      </p:sp>
      <p:pic>
        <p:nvPicPr>
          <p:cNvPr id="66" name="Picture 65"/>
          <p:cNvPicPr>
            <a:picLocks noChangeAspect="1"/>
          </p:cNvPicPr>
          <p:nvPr/>
        </p:nvPicPr>
        <p:blipFill>
          <a:blip r:embed="rId5"/>
          <a:stretch>
            <a:fillRect/>
          </a:stretch>
        </p:blipFill>
        <p:spPr>
          <a:xfrm>
            <a:off x="8209109" y="1221765"/>
            <a:ext cx="3433191" cy="4256128"/>
          </a:xfrm>
          <a:prstGeom prst="rect">
            <a:avLst/>
          </a:prstGeom>
          <a:ln>
            <a:solidFill>
              <a:schemeClr val="bg2"/>
            </a:solidFill>
          </a:ln>
          <a:effectLst/>
        </p:spPr>
      </p:pic>
    </p:spTree>
    <p:extLst>
      <p:ext uri="{BB962C8B-B14F-4D97-AF65-F5344CB8AC3E}">
        <p14:creationId xmlns:p14="http://schemas.microsoft.com/office/powerpoint/2010/main" val="227983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Drill to Records</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73232" y="916802"/>
            <a:ext cx="764054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Drill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ribbon</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allows controlling of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drilling operations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See records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drills-through detail, for a clicked data point, and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See Data</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displays data also in tabular format</a:t>
            </a: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427393" y="2026304"/>
            <a:ext cx="3724275" cy="1371600"/>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3427393" y="4707283"/>
            <a:ext cx="4458514" cy="1678423"/>
          </a:xfrm>
          <a:prstGeom prst="rect">
            <a:avLst/>
          </a:prstGeom>
          <a:ln>
            <a:noFill/>
          </a:ln>
          <a:effectLst>
            <a:outerShdw blurRad="190500" algn="tl" rotWithShape="0">
              <a:srgbClr val="000000">
                <a:alpha val="70000"/>
              </a:srgbClr>
            </a:outerShdw>
          </a:effectLst>
        </p:spPr>
      </p:pic>
      <p:sp>
        <p:nvSpPr>
          <p:cNvPr id="44" name="Right Arrow 43"/>
          <p:cNvSpPr/>
          <p:nvPr/>
        </p:nvSpPr>
        <p:spPr bwMode="auto">
          <a:xfrm>
            <a:off x="7860221" y="5156937"/>
            <a:ext cx="510766" cy="472838"/>
          </a:xfrm>
          <a:prstGeom prst="rightArrow">
            <a:avLst/>
          </a:prstGeom>
          <a:solidFill>
            <a:srgbClr val="FF00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pt-P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5"/>
          <a:stretch>
            <a:fillRect/>
          </a:stretch>
        </p:blipFill>
        <p:spPr>
          <a:xfrm>
            <a:off x="8390667" y="4382934"/>
            <a:ext cx="3139377" cy="2279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046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Sorting</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3173232" y="916802"/>
            <a:ext cx="764054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It is possible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sort</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data according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numeric values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or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categories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for each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visualization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For categories, the order that is used is either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alphabetical</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(or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numerical</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or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custom sort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order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can be presented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ascending</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or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descending</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949686" y="3878021"/>
            <a:ext cx="4939954" cy="2761679"/>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8650148" y="3833048"/>
            <a:ext cx="3078025" cy="2405154"/>
          </a:xfrm>
          <a:prstGeom prst="rect">
            <a:avLst/>
          </a:prstGeom>
        </p:spPr>
      </p:pic>
      <p:sp>
        <p:nvSpPr>
          <p:cNvPr id="51" name="Rectangle 50"/>
          <p:cNvSpPr/>
          <p:nvPr/>
        </p:nvSpPr>
        <p:spPr bwMode="auto">
          <a:xfrm>
            <a:off x="9455399" y="3903745"/>
            <a:ext cx="364462" cy="224183"/>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41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sz="3600">
                <a:solidFill>
                  <a:schemeClr val="tx1"/>
                </a:solidFill>
              </a:rPr>
              <a:t>Other Reporting Features</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Share &amp;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217346"/>
                </a:solidFill>
                <a:effectLst/>
                <a:uLnTx/>
                <a:uFillTx/>
                <a:latin typeface="Segoe UI"/>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p:cNvSpPr/>
            <p:nvPr/>
          </p:nvSpPr>
          <p:spPr>
            <a:xfrm>
              <a:off x="1600398" y="2677430"/>
              <a:ext cx="82035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Explore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84"/>
            <p:cNvSpPr/>
            <p:nvPr/>
          </p:nvSpPr>
          <p:spPr>
            <a:xfrm>
              <a:off x="509174" y="1475232"/>
              <a:ext cx="8387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Prepare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7346"/>
                </a:solidFill>
                <a:effectLst/>
                <a:uLnTx/>
                <a:uFillTx/>
                <a:latin typeface="Segoe UI"/>
                <a:ea typeface="+mn-ea"/>
                <a:cs typeface="+mn-cs"/>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rot="2745734">
              <a:off x="279530" y="1141266"/>
              <a:ext cx="1260714" cy="125519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p:cNvSpPr/>
            <p:nvPr/>
          </p:nvSpPr>
          <p:spPr bwMode="auto">
            <a:xfrm rot="2745734">
              <a:off x="1305789" y="4246825"/>
              <a:ext cx="416505"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w="3175">
                  <a:noFill/>
                </a:ln>
                <a:solidFill>
                  <a:srgbClr val="F2C812"/>
                </a:solidFill>
                <a:effectLst/>
                <a:uLnTx/>
                <a:uFillTx/>
                <a:latin typeface="Segoe UI Light"/>
                <a:ea typeface="ＭＳ Ｐゴシック" charset="0"/>
                <a:cs typeface="Segoe UI" panose="020B0502040204020203" pitchFamily="34" charset="0"/>
              </a:rPr>
              <a:t>Power BI Desktop</a:t>
            </a:r>
          </a:p>
        </p:txBody>
      </p:sp>
      <p:sp>
        <p:nvSpPr>
          <p:cNvPr id="41" name="Rectangle 40"/>
          <p:cNvSpPr/>
          <p:nvPr/>
        </p:nvSpPr>
        <p:spPr bwMode="auto">
          <a:xfrm rot="19005967">
            <a:off x="922420" y="2122148"/>
            <a:ext cx="1260714" cy="3695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2745734">
            <a:off x="1371067" y="2420930"/>
            <a:ext cx="1194544"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2"/>
          <p:cNvSpPr txBox="1">
            <a:spLocks/>
          </p:cNvSpPr>
          <p:nvPr/>
        </p:nvSpPr>
        <p:spPr>
          <a:xfrm>
            <a:off x="2969626" y="845555"/>
            <a:ext cx="7640541"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for a visualization can be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exported</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as .csv file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Alignment</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Depth</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can be controlled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Focus mode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pops-up the visualization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It is possible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overlay</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visualizations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815999" y="1731652"/>
            <a:ext cx="2124075" cy="1190625"/>
          </a:xfrm>
          <a:prstGeom prst="rect">
            <a:avLst/>
          </a:prstGeom>
        </p:spPr>
      </p:pic>
      <p:sp>
        <p:nvSpPr>
          <p:cNvPr id="44" name="Rectangle 43"/>
          <p:cNvSpPr/>
          <p:nvPr/>
        </p:nvSpPr>
        <p:spPr bwMode="auto">
          <a:xfrm>
            <a:off x="4513574" y="2391809"/>
            <a:ext cx="1042400" cy="184752"/>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3668361" y="3847138"/>
            <a:ext cx="2419350" cy="1314450"/>
          </a:xfrm>
          <a:prstGeom prst="rect">
            <a:avLst/>
          </a:prstGeom>
        </p:spPr>
      </p:pic>
      <p:pic>
        <p:nvPicPr>
          <p:cNvPr id="8" name="Picture 7"/>
          <p:cNvPicPr>
            <a:picLocks noChangeAspect="1"/>
          </p:cNvPicPr>
          <p:nvPr/>
        </p:nvPicPr>
        <p:blipFill>
          <a:blip r:embed="rId5"/>
          <a:stretch>
            <a:fillRect/>
          </a:stretch>
        </p:blipFill>
        <p:spPr>
          <a:xfrm>
            <a:off x="7705932" y="4900751"/>
            <a:ext cx="1531442" cy="1119626"/>
          </a:xfrm>
          <a:prstGeom prst="rect">
            <a:avLst/>
          </a:prstGeom>
        </p:spPr>
      </p:pic>
      <p:sp>
        <p:nvSpPr>
          <p:cNvPr id="45" name="Rectangle 44"/>
          <p:cNvSpPr/>
          <p:nvPr/>
        </p:nvSpPr>
        <p:spPr bwMode="auto">
          <a:xfrm>
            <a:off x="7715871" y="4985092"/>
            <a:ext cx="314946" cy="305965"/>
          </a:xfrm>
          <a:prstGeom prst="rect">
            <a:avLst/>
          </a:prstGeom>
          <a:noFill/>
          <a:ln w="38100">
            <a:solidFill>
              <a:srgbClr val="FF00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8304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Power BI Service:</a:t>
            </a:r>
            <a:br>
              <a:rPr lang="en-US">
                <a:solidFill>
                  <a:schemeClr val="bg1"/>
                </a:solidFill>
              </a:rPr>
            </a:br>
            <a:r>
              <a:rPr lang="en-US">
                <a:solidFill>
                  <a:schemeClr val="bg1"/>
                </a:solidFill>
              </a:rPr>
              <a:t>Get Data</a:t>
            </a:r>
          </a:p>
        </p:txBody>
      </p:sp>
    </p:spTree>
    <p:extLst>
      <p:ext uri="{BB962C8B-B14F-4D97-AF65-F5344CB8AC3E}">
        <p14:creationId xmlns:p14="http://schemas.microsoft.com/office/powerpoint/2010/main" val="19899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 Placeholder 2"/>
          <p:cNvSpPr txBox="1">
            <a:spLocks/>
          </p:cNvSpPr>
          <p:nvPr/>
        </p:nvSpPr>
        <p:spPr>
          <a:xfrm>
            <a:off x="2974910" y="1208143"/>
            <a:ext cx="8166855"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You can start by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connecting to data directly in the service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without going into Desktop or Excel first.</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can come from </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your Organization</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SaaS Services</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 Excel or a Power BI Desktop File</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Other data sources</a:t>
            </a:r>
          </a:p>
          <a:p>
            <a:pPr marL="182845" marR="0" lvl="1"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32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Once connected,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dataset</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and associated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reports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and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dashboards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will be available.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sources available in the Desktop are not the same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that are available directly from the service, but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pbix file is a valid source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grpSp>
        <p:nvGrpSpPr>
          <p:cNvPr id="13" name="Group 12"/>
          <p:cNvGrpSpPr/>
          <p:nvPr/>
        </p:nvGrpSpPr>
        <p:grpSpPr>
          <a:xfrm>
            <a:off x="-2887" y="973"/>
            <a:ext cx="2849058" cy="6857027"/>
            <a:chOff x="2" y="487"/>
            <a:chExt cx="2849058" cy="6857027"/>
          </a:xfrm>
        </p:grpSpPr>
        <p:sp>
          <p:nvSpPr>
            <p:cNvPr id="225"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16" name="Group 15"/>
            <p:cNvGrpSpPr/>
            <p:nvPr/>
          </p:nvGrpSpPr>
          <p:grpSpPr>
            <a:xfrm>
              <a:off x="219373" y="934583"/>
              <a:ext cx="433844" cy="433844"/>
              <a:chOff x="440005" y="997815"/>
              <a:chExt cx="296322" cy="296322"/>
            </a:xfrm>
          </p:grpSpPr>
          <p:sp>
            <p:nvSpPr>
              <p:cNvPr id="104"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332"/>
              <p:cNvGrpSpPr/>
              <p:nvPr/>
            </p:nvGrpSpPr>
            <p:grpSpPr>
              <a:xfrm>
                <a:off x="482167" y="1059311"/>
                <a:ext cx="211997" cy="173292"/>
                <a:chOff x="2123129" y="293070"/>
                <a:chExt cx="2472585" cy="2021178"/>
              </a:xfrm>
            </p:grpSpPr>
            <p:sp>
              <p:nvSpPr>
                <p:cNvPr id="106"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1"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23" name="Group 22"/>
            <p:cNvGrpSpPr/>
            <p:nvPr/>
          </p:nvGrpSpPr>
          <p:grpSpPr>
            <a:xfrm>
              <a:off x="199649" y="2692629"/>
              <a:ext cx="433844" cy="433844"/>
              <a:chOff x="342620" y="2228265"/>
              <a:chExt cx="433844" cy="433844"/>
            </a:xfrm>
            <a:solidFill>
              <a:schemeClr val="bg1"/>
            </a:solidFill>
          </p:grpSpPr>
          <p:sp>
            <p:nvSpPr>
              <p:cNvPr id="114"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TextBox 11"/>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228" name="Group 227"/>
            <p:cNvGrpSpPr/>
            <p:nvPr/>
          </p:nvGrpSpPr>
          <p:grpSpPr>
            <a:xfrm>
              <a:off x="219373" y="3621383"/>
              <a:ext cx="433844" cy="645668"/>
              <a:chOff x="280990" y="3358164"/>
              <a:chExt cx="433844" cy="645668"/>
            </a:xfrm>
          </p:grpSpPr>
          <p:sp>
            <p:nvSpPr>
              <p:cNvPr id="144"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5" name="Group 379"/>
              <p:cNvGrpSpPr/>
              <p:nvPr/>
            </p:nvGrpSpPr>
            <p:grpSpPr>
              <a:xfrm>
                <a:off x="453702" y="3910852"/>
                <a:ext cx="175660" cy="92980"/>
                <a:chOff x="3895793" y="7466656"/>
                <a:chExt cx="785810" cy="415941"/>
              </a:xfrm>
              <a:solidFill>
                <a:srgbClr val="00BCF2"/>
              </a:solidFill>
            </p:grpSpPr>
            <p:sp>
              <p:nvSpPr>
                <p:cNvPr id="15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0"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232"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130"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220"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3" name="Picture 82"/>
          <p:cNvPicPr>
            <a:picLocks noChangeAspect="1"/>
          </p:cNvPicPr>
          <p:nvPr/>
        </p:nvPicPr>
        <p:blipFill rotWithShape="1">
          <a:blip r:embed="rId3"/>
          <a:srcRect l="6503" t="21287" r="74698" b="20220"/>
          <a:stretch/>
        </p:blipFill>
        <p:spPr>
          <a:xfrm>
            <a:off x="339111" y="1946110"/>
            <a:ext cx="228600" cy="231962"/>
          </a:xfrm>
          <a:prstGeom prst="rect">
            <a:avLst/>
          </a:prstGeom>
        </p:spPr>
      </p:pic>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Get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pic>
        <p:nvPicPr>
          <p:cNvPr id="2" name="Picture 1"/>
          <p:cNvPicPr>
            <a:picLocks noChangeAspect="1"/>
          </p:cNvPicPr>
          <p:nvPr/>
        </p:nvPicPr>
        <p:blipFill>
          <a:blip r:embed="rId4"/>
          <a:stretch>
            <a:fillRect/>
          </a:stretch>
        </p:blipFill>
        <p:spPr>
          <a:xfrm>
            <a:off x="8022640" y="2773669"/>
            <a:ext cx="3657600" cy="1911220"/>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5"/>
          <a:stretch>
            <a:fillRect/>
          </a:stretch>
        </p:blipFill>
        <p:spPr>
          <a:xfrm>
            <a:off x="284769" y="3673076"/>
            <a:ext cx="311766" cy="303106"/>
          </a:xfrm>
          <a:prstGeom prst="rect">
            <a:avLst/>
          </a:prstGeom>
        </p:spPr>
      </p:pic>
      <p:sp>
        <p:nvSpPr>
          <p:cNvPr id="160"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61"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7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Connect to Data</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7" name="Picture 6"/>
          <p:cNvPicPr>
            <a:picLocks noChangeAspect="1"/>
          </p:cNvPicPr>
          <p:nvPr/>
        </p:nvPicPr>
        <p:blipFill>
          <a:blip r:embed="rId7"/>
          <a:stretch>
            <a:fillRect/>
          </a:stretch>
        </p:blipFill>
        <p:spPr>
          <a:xfrm>
            <a:off x="3504568" y="2130440"/>
            <a:ext cx="1876425" cy="323850"/>
          </a:xfrm>
          <a:prstGeom prst="rect">
            <a:avLst/>
          </a:prstGeom>
        </p:spPr>
      </p:pic>
      <p:sp>
        <p:nvSpPr>
          <p:cNvPr id="41"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3" name="Picture 2"/>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43" name="Picture 42"/>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51" name="Rectangle 50"/>
          <p:cNvSpPr/>
          <p:nvPr/>
        </p:nvSpPr>
        <p:spPr bwMode="auto">
          <a:xfrm>
            <a:off x="35912" y="1550386"/>
            <a:ext cx="2464420" cy="52380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58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Get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 Placeholder 2"/>
          <p:cNvSpPr txBox="1">
            <a:spLocks/>
          </p:cNvSpPr>
          <p:nvPr/>
        </p:nvSpPr>
        <p:spPr>
          <a:xfrm>
            <a:off x="2974910" y="1251907"/>
            <a:ext cx="8332618"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When you select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File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option</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data can come from on-prem or cloud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Excel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(.xlsx, xlsm) – import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file or the Data Model</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Power BI Desktop</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 the model and the visualizations are imported into the service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.csv file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 data should be comma separated and have a header</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Replacements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must have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same name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Import or Connect to Data - Files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42" name="Picture 41"/>
          <p:cNvPicPr>
            <a:picLocks noChangeAspect="1"/>
          </p:cNvPicPr>
          <p:nvPr/>
        </p:nvPicPr>
        <p:blipFill>
          <a:blip r:embed="rId3"/>
          <a:stretch>
            <a:fillRect/>
          </a:stretch>
        </p:blipFill>
        <p:spPr>
          <a:xfrm>
            <a:off x="4080242" y="2001919"/>
            <a:ext cx="6880576" cy="1718300"/>
          </a:xfrm>
          <a:prstGeom prst="rect">
            <a:avLst/>
          </a:prstGeom>
          <a:ln>
            <a:noFill/>
          </a:ln>
          <a:effectLst>
            <a:outerShdw blurRad="190500" algn="tl" rotWithShape="0">
              <a:srgbClr val="000000">
                <a:alpha val="70000"/>
              </a:srgbClr>
            </a:outerShdw>
          </a:effectLst>
        </p:spPr>
      </p:pic>
      <p:grpSp>
        <p:nvGrpSpPr>
          <p:cNvPr id="39" name="Group 38"/>
          <p:cNvGrpSpPr/>
          <p:nvPr/>
        </p:nvGrpSpPr>
        <p:grpSpPr>
          <a:xfrm>
            <a:off x="-2887" y="973"/>
            <a:ext cx="2849058" cy="6857027"/>
            <a:chOff x="2" y="487"/>
            <a:chExt cx="2849058" cy="6857027"/>
          </a:xfrm>
        </p:grpSpPr>
        <p:sp>
          <p:nvSpPr>
            <p:cNvPr id="43"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51" name="Group 50"/>
            <p:cNvGrpSpPr/>
            <p:nvPr/>
          </p:nvGrpSpPr>
          <p:grpSpPr>
            <a:xfrm>
              <a:off x="219373" y="934583"/>
              <a:ext cx="433844" cy="433844"/>
              <a:chOff x="440005" y="997815"/>
              <a:chExt cx="296322" cy="296322"/>
            </a:xfrm>
          </p:grpSpPr>
          <p:sp>
            <p:nvSpPr>
              <p:cNvPr id="98"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oup 332"/>
              <p:cNvGrpSpPr/>
              <p:nvPr/>
            </p:nvGrpSpPr>
            <p:grpSpPr>
              <a:xfrm>
                <a:off x="482167" y="1059311"/>
                <a:ext cx="211997" cy="173292"/>
                <a:chOff x="2123129" y="293070"/>
                <a:chExt cx="2472585" cy="2021178"/>
              </a:xfrm>
            </p:grpSpPr>
            <p:sp>
              <p:nvSpPr>
                <p:cNvPr id="100"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1" name="Group 80"/>
            <p:cNvGrpSpPr/>
            <p:nvPr/>
          </p:nvGrpSpPr>
          <p:grpSpPr>
            <a:xfrm>
              <a:off x="199649" y="2692629"/>
              <a:ext cx="433844" cy="433844"/>
              <a:chOff x="342620" y="2228265"/>
              <a:chExt cx="433844" cy="433844"/>
            </a:xfrm>
            <a:solidFill>
              <a:schemeClr val="bg1"/>
            </a:solidFill>
          </p:grpSpPr>
          <p:sp>
            <p:nvSpPr>
              <p:cNvPr id="96"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2" name="TextBox 81"/>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3" name="Group 82"/>
            <p:cNvGrpSpPr/>
            <p:nvPr/>
          </p:nvGrpSpPr>
          <p:grpSpPr>
            <a:xfrm>
              <a:off x="219373" y="3621383"/>
              <a:ext cx="433844" cy="645668"/>
              <a:chOff x="280990" y="3358164"/>
              <a:chExt cx="433844" cy="645668"/>
            </a:xfrm>
          </p:grpSpPr>
          <p:sp>
            <p:nvSpPr>
              <p:cNvPr id="89"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0" name="Group 379"/>
              <p:cNvGrpSpPr/>
              <p:nvPr/>
            </p:nvGrpSpPr>
            <p:grpSpPr>
              <a:xfrm>
                <a:off x="453702" y="3910852"/>
                <a:ext cx="175660" cy="92980"/>
                <a:chOff x="3895793" y="7466656"/>
                <a:chExt cx="785810" cy="415941"/>
              </a:xfrm>
              <a:solidFill>
                <a:srgbClr val="00BCF2"/>
              </a:solidFill>
            </p:grpSpPr>
            <p:sp>
              <p:nvSpPr>
                <p:cNvPr id="9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4"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5"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7"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88"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2" name="Picture 101"/>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3" name="Picture 102"/>
          <p:cNvPicPr>
            <a:picLocks noChangeAspect="1"/>
          </p:cNvPicPr>
          <p:nvPr/>
        </p:nvPicPr>
        <p:blipFill>
          <a:blip r:embed="rId5"/>
          <a:stretch>
            <a:fillRect/>
          </a:stretch>
        </p:blipFill>
        <p:spPr>
          <a:xfrm>
            <a:off x="284769" y="3673076"/>
            <a:ext cx="311766" cy="303106"/>
          </a:xfrm>
          <a:prstGeom prst="rect">
            <a:avLst/>
          </a:prstGeom>
        </p:spPr>
      </p:pic>
      <p:sp>
        <p:nvSpPr>
          <p:cNvPr id="104"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5"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7"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09" name="Picture 108"/>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10" name="Picture 109"/>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1" name="Rectangle 110"/>
          <p:cNvSpPr/>
          <p:nvPr/>
        </p:nvSpPr>
        <p:spPr bwMode="auto">
          <a:xfrm>
            <a:off x="35912" y="1550386"/>
            <a:ext cx="2464420" cy="52380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3612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Get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 Placeholder 2"/>
          <p:cNvSpPr txBox="1">
            <a:spLocks/>
          </p:cNvSpPr>
          <p:nvPr/>
        </p:nvSpPr>
        <p:spPr>
          <a:xfrm>
            <a:off x="2974910" y="1229476"/>
            <a:ext cx="8793020"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When you connect to Excel, there are two options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first expects a Data Model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in the file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second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will allow you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see the Excel file inside of Power BI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and even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edit it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and use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parts of it for dashboards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(OD4B or Sharepoint, only)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Updates will reflect automatically in Power BI (~1h) (for Excel and Desktop)</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Import or Connect to Data - Files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3549832" y="2004319"/>
            <a:ext cx="7757696" cy="2390589"/>
          </a:xfrm>
          <a:prstGeom prst="rect">
            <a:avLst/>
          </a:prstGeom>
          <a:ln>
            <a:noFill/>
          </a:ln>
          <a:effectLst>
            <a:outerShdw blurRad="190500" algn="tl" rotWithShape="0">
              <a:srgbClr val="000000">
                <a:alpha val="70000"/>
              </a:srgbClr>
            </a:outerShdw>
          </a:effectLst>
        </p:spPr>
      </p:pic>
      <p:grpSp>
        <p:nvGrpSpPr>
          <p:cNvPr id="39" name="Group 38"/>
          <p:cNvGrpSpPr/>
          <p:nvPr/>
        </p:nvGrpSpPr>
        <p:grpSpPr>
          <a:xfrm>
            <a:off x="-2887" y="973"/>
            <a:ext cx="2849058" cy="6857027"/>
            <a:chOff x="2" y="487"/>
            <a:chExt cx="2849058" cy="6857027"/>
          </a:xfrm>
        </p:grpSpPr>
        <p:sp>
          <p:nvSpPr>
            <p:cNvPr id="42"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44" name="Group 43"/>
            <p:cNvGrpSpPr/>
            <p:nvPr/>
          </p:nvGrpSpPr>
          <p:grpSpPr>
            <a:xfrm>
              <a:off x="219373" y="934583"/>
              <a:ext cx="433844" cy="433844"/>
              <a:chOff x="440005" y="997815"/>
              <a:chExt cx="296322" cy="296322"/>
            </a:xfrm>
          </p:grpSpPr>
          <p:sp>
            <p:nvSpPr>
              <p:cNvPr id="97"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332"/>
              <p:cNvGrpSpPr/>
              <p:nvPr/>
            </p:nvGrpSpPr>
            <p:grpSpPr>
              <a:xfrm>
                <a:off x="482167" y="1059311"/>
                <a:ext cx="211997" cy="173292"/>
                <a:chOff x="2123129" y="293070"/>
                <a:chExt cx="2472585" cy="2021178"/>
              </a:xfrm>
            </p:grpSpPr>
            <p:sp>
              <p:nvSpPr>
                <p:cNvPr id="99"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1"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0" name="Group 79"/>
            <p:cNvGrpSpPr/>
            <p:nvPr/>
          </p:nvGrpSpPr>
          <p:grpSpPr>
            <a:xfrm>
              <a:off x="199649" y="2692629"/>
              <a:ext cx="433844" cy="433844"/>
              <a:chOff x="342620" y="2228265"/>
              <a:chExt cx="433844" cy="433844"/>
            </a:xfrm>
            <a:solidFill>
              <a:schemeClr val="bg1"/>
            </a:solidFill>
          </p:grpSpPr>
          <p:sp>
            <p:nvSpPr>
              <p:cNvPr id="95"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1" name="TextBox 80"/>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2" name="Group 81"/>
            <p:cNvGrpSpPr/>
            <p:nvPr/>
          </p:nvGrpSpPr>
          <p:grpSpPr>
            <a:xfrm>
              <a:off x="219373" y="3621383"/>
              <a:ext cx="433844" cy="645668"/>
              <a:chOff x="280990" y="3358164"/>
              <a:chExt cx="433844" cy="645668"/>
            </a:xfrm>
          </p:grpSpPr>
          <p:sp>
            <p:nvSpPr>
              <p:cNvPr id="88"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379"/>
              <p:cNvGrpSpPr/>
              <p:nvPr/>
            </p:nvGrpSpPr>
            <p:grpSpPr>
              <a:xfrm>
                <a:off x="453702" y="3910852"/>
                <a:ext cx="175660" cy="92980"/>
                <a:chOff x="3895793" y="7466656"/>
                <a:chExt cx="785810" cy="415941"/>
              </a:xfrm>
              <a:solidFill>
                <a:srgbClr val="00BCF2"/>
              </a:solidFill>
            </p:grpSpPr>
            <p:sp>
              <p:nvSpPr>
                <p:cNvPr id="9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4"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6"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87"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1" name="Picture 100"/>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2" name="Picture 101"/>
          <p:cNvPicPr>
            <a:picLocks noChangeAspect="1"/>
          </p:cNvPicPr>
          <p:nvPr/>
        </p:nvPicPr>
        <p:blipFill>
          <a:blip r:embed="rId5"/>
          <a:stretch>
            <a:fillRect/>
          </a:stretch>
        </p:blipFill>
        <p:spPr>
          <a:xfrm>
            <a:off x="284769" y="3673076"/>
            <a:ext cx="311766" cy="303106"/>
          </a:xfrm>
          <a:prstGeom prst="rect">
            <a:avLst/>
          </a:prstGeom>
        </p:spPr>
      </p:pic>
      <p:sp>
        <p:nvSpPr>
          <p:cNvPr id="103"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4"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6"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08" name="Picture 107"/>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09" name="Picture 108"/>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0" name="Rectangle 109"/>
          <p:cNvSpPr/>
          <p:nvPr/>
        </p:nvSpPr>
        <p:spPr bwMode="auto">
          <a:xfrm>
            <a:off x="35912" y="1550386"/>
            <a:ext cx="2464420" cy="52380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4906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982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Get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 Placeholder 2"/>
          <p:cNvSpPr txBox="1">
            <a:spLocks/>
          </p:cNvSpPr>
          <p:nvPr/>
        </p:nvSpPr>
        <p:spPr>
          <a:xfrm>
            <a:off x="2974909" y="1251907"/>
            <a:ext cx="8643933"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Data can live in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the cloud or on-prem (SSAS)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Access to the data is live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(DirectQuery) every interaction starts a query on the backend (data is always updated)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For access to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SSAS data on-prem</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an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Enterprise</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Gateway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has to be set up</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More live sources are expected in the future.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Import or Connect to Data - Databases</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3645571" y="1423602"/>
            <a:ext cx="7749917" cy="1943736"/>
          </a:xfrm>
          <a:prstGeom prst="rect">
            <a:avLst/>
          </a:prstGeom>
          <a:ln>
            <a:noFill/>
          </a:ln>
          <a:effectLst>
            <a:outerShdw blurRad="190500" algn="tl" rotWithShape="0">
              <a:srgbClr val="000000">
                <a:alpha val="70000"/>
              </a:srgbClr>
            </a:outerShdw>
          </a:effectLst>
        </p:spPr>
      </p:pic>
      <p:grpSp>
        <p:nvGrpSpPr>
          <p:cNvPr id="39" name="Group 38"/>
          <p:cNvGrpSpPr/>
          <p:nvPr/>
        </p:nvGrpSpPr>
        <p:grpSpPr>
          <a:xfrm>
            <a:off x="-2887" y="973"/>
            <a:ext cx="2849058" cy="6857027"/>
            <a:chOff x="2" y="487"/>
            <a:chExt cx="2849058" cy="6857027"/>
          </a:xfrm>
        </p:grpSpPr>
        <p:sp>
          <p:nvSpPr>
            <p:cNvPr id="42"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44" name="Group 43"/>
            <p:cNvGrpSpPr/>
            <p:nvPr/>
          </p:nvGrpSpPr>
          <p:grpSpPr>
            <a:xfrm>
              <a:off x="219373" y="934583"/>
              <a:ext cx="433844" cy="433844"/>
              <a:chOff x="440005" y="997815"/>
              <a:chExt cx="296322" cy="296322"/>
            </a:xfrm>
          </p:grpSpPr>
          <p:sp>
            <p:nvSpPr>
              <p:cNvPr id="97"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332"/>
              <p:cNvGrpSpPr/>
              <p:nvPr/>
            </p:nvGrpSpPr>
            <p:grpSpPr>
              <a:xfrm>
                <a:off x="482167" y="1059311"/>
                <a:ext cx="211997" cy="173292"/>
                <a:chOff x="2123129" y="293070"/>
                <a:chExt cx="2472585" cy="2021178"/>
              </a:xfrm>
            </p:grpSpPr>
            <p:sp>
              <p:nvSpPr>
                <p:cNvPr id="99"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1"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80" name="Group 79"/>
            <p:cNvGrpSpPr/>
            <p:nvPr/>
          </p:nvGrpSpPr>
          <p:grpSpPr>
            <a:xfrm>
              <a:off x="199649" y="2692629"/>
              <a:ext cx="433844" cy="433844"/>
              <a:chOff x="342620" y="2228265"/>
              <a:chExt cx="433844" cy="433844"/>
            </a:xfrm>
            <a:solidFill>
              <a:schemeClr val="bg1"/>
            </a:solidFill>
          </p:grpSpPr>
          <p:sp>
            <p:nvSpPr>
              <p:cNvPr id="95"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1" name="TextBox 80"/>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2" name="Group 81"/>
            <p:cNvGrpSpPr/>
            <p:nvPr/>
          </p:nvGrpSpPr>
          <p:grpSpPr>
            <a:xfrm>
              <a:off x="219373" y="3621383"/>
              <a:ext cx="433844" cy="645668"/>
              <a:chOff x="280990" y="3358164"/>
              <a:chExt cx="433844" cy="645668"/>
            </a:xfrm>
          </p:grpSpPr>
          <p:sp>
            <p:nvSpPr>
              <p:cNvPr id="88"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379"/>
              <p:cNvGrpSpPr/>
              <p:nvPr/>
            </p:nvGrpSpPr>
            <p:grpSpPr>
              <a:xfrm>
                <a:off x="453702" y="3910852"/>
                <a:ext cx="175660" cy="92980"/>
                <a:chOff x="3895793" y="7466656"/>
                <a:chExt cx="785810" cy="415941"/>
              </a:xfrm>
              <a:solidFill>
                <a:srgbClr val="00BCF2"/>
              </a:solidFill>
            </p:grpSpPr>
            <p:sp>
              <p:nvSpPr>
                <p:cNvPr id="9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4"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6"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87"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1" name="Picture 100"/>
          <p:cNvPicPr>
            <a:picLocks noChangeAspect="1"/>
          </p:cNvPicPr>
          <p:nvPr/>
        </p:nvPicPr>
        <p:blipFill rotWithShape="1">
          <a:blip r:embed="rId4"/>
          <a:srcRect l="6503" t="21287" r="74698" b="20220"/>
          <a:stretch/>
        </p:blipFill>
        <p:spPr>
          <a:xfrm>
            <a:off x="339111" y="1946110"/>
            <a:ext cx="228600" cy="231962"/>
          </a:xfrm>
          <a:prstGeom prst="rect">
            <a:avLst/>
          </a:prstGeom>
        </p:spPr>
      </p:pic>
      <p:pic>
        <p:nvPicPr>
          <p:cNvPr id="102" name="Picture 101"/>
          <p:cNvPicPr>
            <a:picLocks noChangeAspect="1"/>
          </p:cNvPicPr>
          <p:nvPr/>
        </p:nvPicPr>
        <p:blipFill>
          <a:blip r:embed="rId5"/>
          <a:stretch>
            <a:fillRect/>
          </a:stretch>
        </p:blipFill>
        <p:spPr>
          <a:xfrm>
            <a:off x="284769" y="3673076"/>
            <a:ext cx="311766" cy="303106"/>
          </a:xfrm>
          <a:prstGeom prst="rect">
            <a:avLst/>
          </a:prstGeom>
        </p:spPr>
      </p:pic>
      <p:sp>
        <p:nvSpPr>
          <p:cNvPr id="103"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4"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6"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08" name="Picture 107"/>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09" name="Picture 108"/>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10" name="Rectangle 109"/>
          <p:cNvSpPr/>
          <p:nvPr/>
        </p:nvSpPr>
        <p:spPr bwMode="auto">
          <a:xfrm>
            <a:off x="35912" y="1550386"/>
            <a:ext cx="2464420" cy="52380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524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black"/>
                </a:solidFill>
                <a:effectLst/>
                <a:uLnTx/>
                <a:uFillTx/>
                <a:latin typeface="Segoe UI Light"/>
                <a:ea typeface="+mn-ea"/>
                <a:cs typeface="Segoe UI" pitchFamily="34" charset="0"/>
              </a:rPr>
              <a:t>Get Data</a:t>
            </a:r>
            <a:endParaRPr kumimoji="0" lang="en-IN" sz="3600" b="0" i="0" u="none" strike="noStrike" kern="1200" cap="none" spc="-100" normalizeH="0" baseline="0" noProof="0">
              <a:ln w="3175">
                <a:noFill/>
              </a:ln>
              <a:solidFill>
                <a:prstClr val="black"/>
              </a:solidFill>
              <a:effectLst/>
              <a:uLnTx/>
              <a:uFillTx/>
              <a:latin typeface="Segoe UI Light"/>
              <a:ea typeface="+mn-ea"/>
              <a:cs typeface="Segoe UI" pitchFamily="34" charset="0"/>
            </a:endParaRPr>
          </a:p>
        </p:txBody>
      </p:sp>
      <p:sp>
        <p:nvSpPr>
          <p:cNvPr id="40" name="Text Placeholder 2"/>
          <p:cNvSpPr txBox="1">
            <a:spLocks/>
          </p:cNvSpPr>
          <p:nvPr/>
        </p:nvSpPr>
        <p:spPr>
          <a:xfrm>
            <a:off x="2846171" y="1280698"/>
            <a:ext cx="9031090" cy="897374"/>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chemeClr val="tx2"/>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Similar to Service content Packs, they contain elements like datasets, reports, dashboards and even Excel files</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be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shared</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with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specific teams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(groups)</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or with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entire organization</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dedicated library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exists to display them which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follows permissions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and is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searchable</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Analytical elements are read-only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but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can be extended</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At that time, a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personal copy </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is generated.</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Updates</a:t>
            </a: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to the source content pack will not overwrite the personal copy</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Only the </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creator controls content and data refresh scheduling</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Except for SSAS as a source and Cloud Secured Models</a:t>
            </a:r>
            <a:r>
              <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rPr>
              <a:t>, all users see the same data</a:t>
            </a: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a:p>
            <a:pPr marL="365690" marR="0" lvl="1"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1" i="0" u="none" strike="noStrike" kern="1200" cap="none" spc="0" normalizeH="0" baseline="0" noProof="0">
              <a:ln>
                <a:noFill/>
              </a:ln>
              <a:solidFill>
                <a:prstClr val="black"/>
              </a:solidFill>
              <a:effectLst/>
              <a:uLnTx/>
              <a:uFillTx/>
              <a:latin typeface="Segoe UI Light"/>
              <a:ea typeface="+mn-ea"/>
              <a:cs typeface="Times New Roman" panose="02020603050405020304" pitchFamily="18" charset="0"/>
            </a:endParaRPr>
          </a:p>
        </p:txBody>
      </p:sp>
      <p:sp>
        <p:nvSpPr>
          <p:cNvPr id="41" name="Rectangle 3"/>
          <p:cNvSpPr/>
          <p:nvPr/>
        </p:nvSpPr>
        <p:spPr bwMode="auto">
          <a:xfrm>
            <a:off x="3202216" y="665151"/>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2000" b="0" i="1" u="none" strike="noStrike" kern="1200" cap="none" spc="0" normalizeH="0" baseline="0" noProof="0">
                <a:ln>
                  <a:noFill/>
                </a:ln>
                <a:solidFill>
                  <a:prstClr val="black"/>
                </a:solidFill>
                <a:effectLst/>
                <a:uLnTx/>
                <a:uFillTx/>
                <a:latin typeface="Segoe UI Light"/>
                <a:ea typeface="+mn-ea"/>
                <a:cs typeface="+mn-cs"/>
              </a:rPr>
              <a:t>Content Pack Library – My Organization</a:t>
            </a:r>
            <a:endParaRPr kumimoji="0" lang="en-US" sz="2000" b="0" i="1" u="none" strike="noStrike" kern="1200" cap="none" spc="0" normalizeH="0" baseline="0" noProof="0">
              <a:ln>
                <a:noFill/>
              </a:ln>
              <a:solidFill>
                <a:prstClr val="black"/>
              </a:solidFill>
              <a:effectLst/>
              <a:uLnTx/>
              <a:uFillTx/>
              <a:latin typeface="Segoe UI Light"/>
              <a:ea typeface="+mn-ea"/>
              <a:cs typeface="+mn-cs"/>
            </a:endParaRPr>
          </a:p>
        </p:txBody>
      </p:sp>
      <p:grpSp>
        <p:nvGrpSpPr>
          <p:cNvPr id="38" name="Group 37"/>
          <p:cNvGrpSpPr/>
          <p:nvPr/>
        </p:nvGrpSpPr>
        <p:grpSpPr>
          <a:xfrm>
            <a:off x="-2887" y="973"/>
            <a:ext cx="2849058" cy="6857027"/>
            <a:chOff x="2" y="487"/>
            <a:chExt cx="2849058" cy="6857027"/>
          </a:xfrm>
        </p:grpSpPr>
        <p:sp>
          <p:nvSpPr>
            <p:cNvPr id="42"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145"/>
            <p:cNvSpPr/>
            <p:nvPr/>
          </p:nvSpPr>
          <p:spPr bwMode="auto">
            <a:xfrm>
              <a:off x="696152" y="95699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Get Data</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grpSp>
          <p:nvGrpSpPr>
            <p:cNvPr id="51" name="Group 50"/>
            <p:cNvGrpSpPr/>
            <p:nvPr/>
          </p:nvGrpSpPr>
          <p:grpSpPr>
            <a:xfrm>
              <a:off x="219373" y="934583"/>
              <a:ext cx="433844" cy="433844"/>
              <a:chOff x="440005" y="997815"/>
              <a:chExt cx="296322" cy="296322"/>
            </a:xfrm>
          </p:grpSpPr>
          <p:sp>
            <p:nvSpPr>
              <p:cNvPr id="96" name="Oval 147"/>
              <p:cNvSpPr/>
              <p:nvPr/>
            </p:nvSpPr>
            <p:spPr bwMode="auto">
              <a:xfrm>
                <a:off x="440005" y="997815"/>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332"/>
              <p:cNvGrpSpPr/>
              <p:nvPr/>
            </p:nvGrpSpPr>
            <p:grpSpPr>
              <a:xfrm>
                <a:off x="482167" y="1059311"/>
                <a:ext cx="211997" cy="173292"/>
                <a:chOff x="2123129" y="293070"/>
                <a:chExt cx="2472585" cy="2021178"/>
              </a:xfrm>
            </p:grpSpPr>
            <p:sp>
              <p:nvSpPr>
                <p:cNvPr id="98" name="Freeform 13"/>
                <p:cNvSpPr>
                  <a:spLocks/>
                </p:cNvSpPr>
                <p:nvPr/>
              </p:nvSpPr>
              <p:spPr bwMode="auto">
                <a:xfrm rot="20700000">
                  <a:off x="3155853" y="872796"/>
                  <a:ext cx="1439861" cy="1441452"/>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4"/>
                <p:cNvSpPr>
                  <a:spLocks/>
                </p:cNvSpPr>
                <p:nvPr/>
              </p:nvSpPr>
              <p:spPr bwMode="auto">
                <a:xfrm rot="9900000">
                  <a:off x="2123129" y="293070"/>
                  <a:ext cx="1377948" cy="1377947"/>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8" name="Rectangle 152"/>
            <p:cNvSpPr/>
            <p:nvPr/>
          </p:nvSpPr>
          <p:spPr bwMode="auto">
            <a:xfrm>
              <a:off x="669652" y="273827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Keeping Data Current</a:t>
              </a:r>
            </a:p>
          </p:txBody>
        </p:sp>
        <p:grpSp>
          <p:nvGrpSpPr>
            <p:cNvPr id="79" name="Group 78"/>
            <p:cNvGrpSpPr/>
            <p:nvPr/>
          </p:nvGrpSpPr>
          <p:grpSpPr>
            <a:xfrm>
              <a:off x="199649" y="2692629"/>
              <a:ext cx="433844" cy="433844"/>
              <a:chOff x="342620" y="2228265"/>
              <a:chExt cx="433844" cy="433844"/>
            </a:xfrm>
            <a:solidFill>
              <a:schemeClr val="bg1"/>
            </a:solidFill>
          </p:grpSpPr>
          <p:sp>
            <p:nvSpPr>
              <p:cNvPr id="94" name="Oval 154"/>
              <p:cNvSpPr/>
              <p:nvPr/>
            </p:nvSpPr>
            <p:spPr bwMode="auto">
              <a:xfrm>
                <a:off x="342620" y="222826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30"/>
              <p:cNvSpPr>
                <a:spLocks noEditPoints="1"/>
              </p:cNvSpPr>
              <p:nvPr/>
            </p:nvSpPr>
            <p:spPr bwMode="auto">
              <a:xfrm>
                <a:off x="444786" y="2340040"/>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0" name="TextBox 79"/>
            <p:cNvSpPr txBox="1"/>
            <p:nvPr/>
          </p:nvSpPr>
          <p:spPr>
            <a:xfrm>
              <a:off x="83345" y="113808"/>
              <a:ext cx="253263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2C812"/>
                  </a:solidFill>
                  <a:effectLst/>
                  <a:uLnTx/>
                  <a:uFillTx/>
                  <a:latin typeface="Segoe UI Light"/>
                  <a:ea typeface="+mn-ea"/>
                  <a:cs typeface="+mn-cs"/>
                </a:rPr>
                <a:t>Power BI Service</a:t>
              </a:r>
              <a:endParaRPr kumimoji="0" lang="en-US" sz="2800" b="1" i="0" u="none" strike="noStrike" kern="1200" cap="none" spc="0" normalizeH="0" baseline="0" noProof="0">
                <a:ln>
                  <a:noFill/>
                </a:ln>
                <a:solidFill>
                  <a:srgbClr val="F2C812"/>
                </a:solidFill>
                <a:effectLst/>
                <a:uLnTx/>
                <a:uFillTx/>
                <a:latin typeface="Segoe UI Light"/>
                <a:ea typeface="+mn-ea"/>
                <a:cs typeface="+mn-cs"/>
              </a:endParaRPr>
            </a:p>
          </p:txBody>
        </p:sp>
        <p:grpSp>
          <p:nvGrpSpPr>
            <p:cNvPr id="81" name="Group 80"/>
            <p:cNvGrpSpPr/>
            <p:nvPr/>
          </p:nvGrpSpPr>
          <p:grpSpPr>
            <a:xfrm>
              <a:off x="219373" y="3621383"/>
              <a:ext cx="433844" cy="645668"/>
              <a:chOff x="280990" y="3358164"/>
              <a:chExt cx="433844" cy="645668"/>
            </a:xfrm>
          </p:grpSpPr>
          <p:sp>
            <p:nvSpPr>
              <p:cNvPr id="87" name="Oval 1083"/>
              <p:cNvSpPr/>
              <p:nvPr/>
            </p:nvSpPr>
            <p:spPr bwMode="auto">
              <a:xfrm>
                <a:off x="280990" y="3358164"/>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379"/>
              <p:cNvGrpSpPr/>
              <p:nvPr/>
            </p:nvGrpSpPr>
            <p:grpSpPr>
              <a:xfrm>
                <a:off x="453702" y="3910852"/>
                <a:ext cx="175660" cy="92980"/>
                <a:chOff x="3895793" y="7466656"/>
                <a:chExt cx="785810" cy="415941"/>
              </a:xfrm>
              <a:solidFill>
                <a:srgbClr val="00BCF2"/>
              </a:solidFill>
            </p:grpSpPr>
            <p:sp>
              <p:nvSpPr>
                <p:cNvPr id="8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2" name="Rectangle 152"/>
            <p:cNvSpPr/>
            <p:nvPr/>
          </p:nvSpPr>
          <p:spPr bwMode="auto">
            <a:xfrm>
              <a:off x="712458" y="3628917"/>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Q&amp;A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Quick Insights</a:t>
              </a:r>
              <a:endParaRPr kumimoji="0" lang="en-US" sz="12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3" name="Oval 162"/>
            <p:cNvSpPr/>
            <p:nvPr/>
          </p:nvSpPr>
          <p:spPr bwMode="auto">
            <a:xfrm>
              <a:off x="226619" y="455171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152"/>
            <p:cNvSpPr/>
            <p:nvPr/>
          </p:nvSpPr>
          <p:spPr bwMode="auto">
            <a:xfrm>
              <a:off x="738443" y="4596194"/>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Sharing</a:t>
              </a:r>
              <a:endParaRPr kumimoji="0" lang="en-US" sz="1200" b="1" i="1" u="none" strike="noStrike" kern="1200" cap="none" spc="0" normalizeH="0" baseline="0" noProof="0">
                <a:ln>
                  <a:noFill/>
                </a:ln>
                <a:solidFill>
                  <a:srgbClr val="F2C812"/>
                </a:solidFill>
                <a:effectLst/>
                <a:uLnTx/>
                <a:uFillTx/>
                <a:latin typeface="Segoe UI"/>
                <a:ea typeface="+mn-ea"/>
                <a:cs typeface="Segoe UI Light" panose="020B0502040204020203" pitchFamily="34" charset="0"/>
              </a:endParaRPr>
            </a:p>
          </p:txBody>
        </p:sp>
        <p:sp>
          <p:nvSpPr>
            <p:cNvPr id="85" name="Rectangle 145"/>
            <p:cNvSpPr/>
            <p:nvPr/>
          </p:nvSpPr>
          <p:spPr bwMode="auto">
            <a:xfrm>
              <a:off x="697198" y="1847637"/>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Pinning and Navigation</a:t>
              </a:r>
            </a:p>
          </p:txBody>
        </p:sp>
        <p:sp>
          <p:nvSpPr>
            <p:cNvPr id="86" name="Oval 162"/>
            <p:cNvSpPr/>
            <p:nvPr/>
          </p:nvSpPr>
          <p:spPr bwMode="auto">
            <a:xfrm>
              <a:off x="224136" y="1813606"/>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0" name="Picture 99"/>
          <p:cNvPicPr>
            <a:picLocks noChangeAspect="1"/>
          </p:cNvPicPr>
          <p:nvPr/>
        </p:nvPicPr>
        <p:blipFill rotWithShape="1">
          <a:blip r:embed="rId3"/>
          <a:srcRect l="6503" t="21287" r="74698" b="20220"/>
          <a:stretch/>
        </p:blipFill>
        <p:spPr>
          <a:xfrm>
            <a:off x="339111" y="1946110"/>
            <a:ext cx="228600" cy="231962"/>
          </a:xfrm>
          <a:prstGeom prst="rect">
            <a:avLst/>
          </a:prstGeom>
        </p:spPr>
      </p:pic>
      <p:pic>
        <p:nvPicPr>
          <p:cNvPr id="101" name="Picture 100"/>
          <p:cNvPicPr>
            <a:picLocks noChangeAspect="1"/>
          </p:cNvPicPr>
          <p:nvPr/>
        </p:nvPicPr>
        <p:blipFill>
          <a:blip r:embed="rId4"/>
          <a:stretch>
            <a:fillRect/>
          </a:stretch>
        </p:blipFill>
        <p:spPr>
          <a:xfrm>
            <a:off x="284769" y="3673076"/>
            <a:ext cx="311766" cy="303106"/>
          </a:xfrm>
          <a:prstGeom prst="rect">
            <a:avLst/>
          </a:prstGeom>
        </p:spPr>
      </p:pic>
      <p:sp>
        <p:nvSpPr>
          <p:cNvPr id="102" name="Rectangle 145"/>
          <p:cNvSpPr/>
          <p:nvPr/>
        </p:nvSpPr>
        <p:spPr bwMode="auto">
          <a:xfrm>
            <a:off x="718897" y="5436715"/>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Connect from Excel</a:t>
            </a:r>
          </a:p>
        </p:txBody>
      </p:sp>
      <p:sp>
        <p:nvSpPr>
          <p:cNvPr id="103" name="Oval 162"/>
          <p:cNvSpPr/>
          <p:nvPr/>
        </p:nvSpPr>
        <p:spPr bwMode="auto">
          <a:xfrm>
            <a:off x="231441" y="5429649"/>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3763" y="4596680"/>
            <a:ext cx="357484" cy="357484"/>
          </a:xfrm>
          <a:prstGeom prst="rect">
            <a:avLst/>
          </a:prstGeom>
        </p:spPr>
      </p:pic>
      <p:sp>
        <p:nvSpPr>
          <p:cNvPr id="105" name="Oval 162"/>
          <p:cNvSpPr/>
          <p:nvPr/>
        </p:nvSpPr>
        <p:spPr bwMode="auto">
          <a:xfrm>
            <a:off x="233032" y="6267344"/>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45"/>
          <p:cNvSpPr/>
          <p:nvPr/>
        </p:nvSpPr>
        <p:spPr bwMode="auto">
          <a:xfrm>
            <a:off x="701416" y="6289969"/>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2C812"/>
                </a:solidFill>
                <a:effectLst/>
                <a:uLnTx/>
                <a:uFillTx/>
                <a:latin typeface="Segoe UI"/>
                <a:ea typeface="+mn-ea"/>
                <a:cs typeface="Segoe UI Light" panose="020B0502040204020203" pitchFamily="34" charset="0"/>
              </a:rPr>
              <a:t>Mobile Reports</a:t>
            </a:r>
          </a:p>
        </p:txBody>
      </p:sp>
      <p:pic>
        <p:nvPicPr>
          <p:cNvPr id="107" name="Picture 106"/>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1946" y="6350039"/>
            <a:ext cx="133350" cy="251587"/>
          </a:xfrm>
          <a:prstGeom prst="rect">
            <a:avLst/>
          </a:prstGeom>
        </p:spPr>
      </p:pic>
      <p:pic>
        <p:nvPicPr>
          <p:cNvPr id="108" name="Picture 107"/>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2658" y="5538489"/>
            <a:ext cx="268940" cy="268940"/>
          </a:xfrm>
          <a:prstGeom prst="rect">
            <a:avLst/>
          </a:prstGeom>
        </p:spPr>
      </p:pic>
      <p:sp>
        <p:nvSpPr>
          <p:cNvPr id="109" name="Rectangle 108"/>
          <p:cNvSpPr/>
          <p:nvPr/>
        </p:nvSpPr>
        <p:spPr bwMode="auto">
          <a:xfrm>
            <a:off x="35912" y="1550386"/>
            <a:ext cx="2464420" cy="52380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3288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1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6.xml><?xml version="1.0" encoding="utf-8"?>
<a:theme xmlns:a="http://schemas.openxmlformats.org/drawingml/2006/main" name="2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Description xmlns="230e9df3-be65-4c73-a93b-d1236ebd677e">This is a level 200 Power BI deck tailored towards IT Professionals. This deck describes the Power BI features and benefits for the IT Pro. It is intended to complement the Power BI capabilities level 200 deck.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sales presentations</TermName>
          <TermId xmlns="http://schemas.microsoft.com/office/infopath/2007/PartnerControls">355751b2-6406-4ba2-8a81-0ca1b45d0070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Sanjay Soni</DisplayName>
        <AccountId>234</AccountId>
        <AccountType/>
      </UserInfo>
    </Owner>
    <PublishDate xmlns="230E9DF3-BE65-4C73-A93B-D1236EBD677E">2016-04-27T07:00:00+00:00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ContentID xmlns="230e9df3-be65-4c73-a93b-d1236ebd677e">KC02-23-77079</ContentID>
    <Coowner xmlns="230e9df3-be65-4c73-a93b-d1236ebd677e">
      <UserInfo>
        <DisplayName>i:0#.f|membership|meeryan@microsoft.com</DisplayName>
        <AccountId>37</AccountId>
        <AccountType/>
      </UserInfo>
      <UserInfo>
        <DisplayName>i:0#.f|membership|v-anmarv@microsoft.com</DisplayName>
        <AccountId>45</AccountId>
        <AccountType/>
      </UserInfo>
      <UserInfo>
        <DisplayName>i:0#.f|membership|v-caicha@microsoft.com</DisplayName>
        <AccountId>637</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https://microsoft.sharepoint.com/sites/Infopedia_G01KC/Media/Thumbnails/G01KC-99682991-10896/Power%20BI%20IT%20Pro%20Deck%20L200.png</Url>
      <Description>https://microsoft.sharepoint.com/sites/Infopedia_G01KC/Media/Thumbnails/G01KC-99682991-10896/Power BI IT Pro Deck L200.png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Info xmlns="http://schemas.microsoft.com/office/infopath/2007/PartnerControls">
          <TermName xmlns="http://schemas.microsoft.com/office/infopath/2007/PartnerControls">Power BI solution</TermName>
          <TermId xmlns="http://schemas.microsoft.com/office/infopath/2007/PartnerControls">a774047b-2f39-4ee6-a302-4d53f94b9400</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399</Value>
      <Value>14</Value>
      <Value>166</Value>
      <Value>42</Value>
      <Value>231</Value>
      <Value>82</Value>
      <Value>108</Value>
      <Value>22</Value>
      <Value>598</Value>
      <Value>73</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G01KC-1-10896</GenericText2>
    <_dlc_DocId xmlns="230e9df3-be65-4c73-a93b-d1236ebd677e">G01KC-99682991-13912</_dlc_DocId>
    <_dlc_DocIdUrl xmlns="230e9df3-be65-4c73-a93b-d1236ebd677e">
      <Url>https://microsoft.sharepoint.com/sites/Infopedia_G01KC/_layouts/15/DocIdRedir.aspx?ID=G01KC-99682991-13912</Url>
      <Description>G01KC-99682991-13912</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9ba619dd261563bd5d6ea70122cbd50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6b687f397214d6103d792076ec318daf"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332D79-343D-45CE-A5BB-A91AB9C70F18}">
  <ds:schemaRefs>
    <ds:schemaRef ds:uri="http://schemas.microsoft.com/sharepoint/events"/>
  </ds:schemaRefs>
</ds:datastoreItem>
</file>

<file path=customXml/itemProps2.xml><?xml version="1.0" encoding="utf-8"?>
<ds:datastoreItem xmlns:ds="http://schemas.openxmlformats.org/officeDocument/2006/customXml" ds:itemID="{DC2113BE-EED2-4AD4-A28B-B44514FECDD6}">
  <ds:schemaRefs>
    <ds:schemaRef ds:uri="http://purl.org/dc/elements/1.1/"/>
    <ds:schemaRef ds:uri="http://schemas.openxmlformats.org/package/2006/metadata/core-properties"/>
    <ds:schemaRef ds:uri="http://purl.org/dc/terms/"/>
    <ds:schemaRef ds:uri="http://purl.org/dc/dcmitype/"/>
    <ds:schemaRef ds:uri="http://www.w3.org/XML/1998/namespace"/>
    <ds:schemaRef ds:uri="http://schemas.microsoft.com/office/2006/documentManagement/types"/>
    <ds:schemaRef ds:uri="http://schemas.microsoft.com/office/infopath/2007/PartnerControls"/>
    <ds:schemaRef ds:uri="230e9df3-be65-4c73-a93b-d1236ebd677e"/>
    <ds:schemaRef ds:uri="2478d1b8-79bf-461f-b8e8-704d21601f1a"/>
    <ds:schemaRef ds:uri="http://schemas.microsoft.com/sharepoint/v3"/>
    <ds:schemaRef ds:uri="b3bc04a5-d503-43b1-b98c-a8cf663329d9"/>
    <ds:schemaRef ds:uri="230E9DF3-BE65-4C73-A93B-D1236EBD677E"/>
    <ds:schemaRef ds:uri="http://schemas.microsoft.com/office/2006/metadata/properties"/>
  </ds:schemaRefs>
</ds:datastoreItem>
</file>

<file path=customXml/itemProps3.xml><?xml version="1.0" encoding="utf-8"?>
<ds:datastoreItem xmlns:ds="http://schemas.openxmlformats.org/officeDocument/2006/customXml" ds:itemID="{DB1FBE49-5F35-4583-9F58-86E2BA8FB2D9}">
  <ds:schemaRefs>
    <ds:schemaRef ds:uri="http://schemas.microsoft.com/sharepoint/v3/contenttype/forms"/>
  </ds:schemaRefs>
</ds:datastoreItem>
</file>

<file path=customXml/itemProps4.xml><?xml version="1.0" encoding="utf-8"?>
<ds:datastoreItem xmlns:ds="http://schemas.openxmlformats.org/officeDocument/2006/customXml" ds:itemID="{4A91CCF8-DBE7-496C-8F99-B7F171222768}">
  <ds:schemaRefs>
    <ds:schemaRef ds:uri="Microsoft.SharePoint.Taxonomy.ContentTypeSync"/>
  </ds:schemaRefs>
</ds:datastoreItem>
</file>

<file path=customXml/itemProps5.xml><?xml version="1.0" encoding="utf-8"?>
<ds:datastoreItem xmlns:ds="http://schemas.openxmlformats.org/officeDocument/2006/customXml" ds:itemID="{F4205205-8DD3-4069-977B-77E6F73E074B}">
  <ds:schemaRefs>
    <ds:schemaRef ds:uri="230E9DF3-BE65-4C73-A93B-D1236EBD677E"/>
    <ds:schemaRef ds:uri="230e9df3-be65-4c73-a93b-d1236ebd677e"/>
    <ds:schemaRef ds:uri="2478d1b8-79bf-461f-b8e8-704d21601f1a"/>
    <ds:schemaRef ds:uri="b3bc04a5-d503-43b1-b98c-a8cf663329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22018</Words>
  <Application>Microsoft Office PowerPoint</Application>
  <PresentationFormat>Widescreen</PresentationFormat>
  <Paragraphs>3248</Paragraphs>
  <Slides>140</Slides>
  <Notes>139</Notes>
  <HiddenSlides>0</HiddenSlides>
  <MMClips>0</MMClips>
  <ScaleCrop>false</ScaleCrop>
  <HeadingPairs>
    <vt:vector size="4" baseType="variant">
      <vt:variant>
        <vt:lpstr>Theme</vt:lpstr>
      </vt:variant>
      <vt:variant>
        <vt:i4>6</vt:i4>
      </vt:variant>
      <vt:variant>
        <vt:lpstr>Slide Titles</vt:lpstr>
      </vt:variant>
      <vt:variant>
        <vt:i4>140</vt:i4>
      </vt:variant>
    </vt:vector>
  </HeadingPairs>
  <TitlesOfParts>
    <vt:vector size="146" baseType="lpstr">
      <vt:lpstr>STB Product Families 2013</vt:lpstr>
      <vt:lpstr>5-30610_Microsoft_Ignite_Keynote_Template</vt:lpstr>
      <vt:lpstr>Office Theme</vt:lpstr>
      <vt:lpstr>Template</vt:lpstr>
      <vt:lpstr>1_STB Product Families 2015</vt:lpstr>
      <vt:lpstr>2_STB Product Families 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Desktop: Connecting to Data</vt:lpstr>
      <vt:lpstr>PowerPoint Presentation</vt:lpstr>
      <vt:lpstr>PowerPoint Presentation</vt:lpstr>
      <vt:lpstr>PowerPoint Presentation</vt:lpstr>
      <vt:lpstr>Power BI Desktop: Preparing Data</vt:lpstr>
      <vt:lpstr>Shaping Data</vt:lpstr>
      <vt:lpstr>Query Editor</vt:lpstr>
      <vt:lpstr>Query Editor</vt:lpstr>
      <vt:lpstr>Query Editor - Query Ribbon </vt:lpstr>
      <vt:lpstr>Query Editor - Query Ribbon </vt:lpstr>
      <vt:lpstr>PowerPoint Presentation</vt:lpstr>
      <vt:lpstr>Power BI Desktop: Creating a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Desktop: Calculations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Desktop: Building a Report</vt:lpstr>
      <vt:lpstr>Report View</vt:lpstr>
      <vt:lpstr>Report View</vt:lpstr>
      <vt:lpstr>Building a Report - Visualisations </vt:lpstr>
      <vt:lpstr>Visualisations - Clustered Bar Chart</vt:lpstr>
      <vt:lpstr>Visualisations - Properties</vt:lpstr>
      <vt:lpstr>Visualisations - Stacked Bar Chart</vt:lpstr>
      <vt:lpstr>Visualisations - Clustered Column Chart</vt:lpstr>
      <vt:lpstr>Visualisations - Stacked Column Chart</vt:lpstr>
      <vt:lpstr>Visualisations - 100% Stacked Bar and Column Chart</vt:lpstr>
      <vt:lpstr>Visualisations - Line Chart</vt:lpstr>
      <vt:lpstr>Visualisations - Area Chart</vt:lpstr>
      <vt:lpstr>Visualisations – Stacked Area Chart</vt:lpstr>
      <vt:lpstr>Visualisations – Stacked and Clustered Bar and Line Area Chart</vt:lpstr>
      <vt:lpstr>Visualisations – Waterfall Chart</vt:lpstr>
      <vt:lpstr>Visualisations – Scatter Chart</vt:lpstr>
      <vt:lpstr>Visualisations – Pie and Donut Chart</vt:lpstr>
      <vt:lpstr>Visualisations – Treemap Chart</vt:lpstr>
      <vt:lpstr>Visualisations – Map Chart</vt:lpstr>
      <vt:lpstr>Visualisations – Filled Map Chart</vt:lpstr>
      <vt:lpstr>Visualisations – ArcGIS Maps (Preview)</vt:lpstr>
      <vt:lpstr>Visualisations – Shape Maps (Preview)</vt:lpstr>
      <vt:lpstr> Visualisations – Funnel Chart</vt:lpstr>
      <vt:lpstr> Visualisations – Card and Multi-Row Card</vt:lpstr>
      <vt:lpstr> Visualisations – Gauge and KPI</vt:lpstr>
      <vt:lpstr> Visualisations – Table and Matrix</vt:lpstr>
      <vt:lpstr> Visualisations – Table and Matrix</vt:lpstr>
      <vt:lpstr> Visualisations – Textboxes, Images and Shapes</vt:lpstr>
      <vt:lpstr> Visualisations – Slicers</vt:lpstr>
      <vt:lpstr> Visualisations – Custom Visualisations</vt:lpstr>
      <vt:lpstr>Report gridlines and snap to grid (Preview)</vt:lpstr>
      <vt:lpstr> Visualisations – Hierarchichical Axis</vt:lpstr>
      <vt:lpstr>Tooltips</vt:lpstr>
      <vt:lpstr>Report Filtering</vt:lpstr>
      <vt:lpstr>Cross-Filtering and Cross-Highlighting</vt:lpstr>
      <vt:lpstr>Grouping and Binning</vt:lpstr>
      <vt:lpstr>Analytics Pane</vt:lpstr>
      <vt:lpstr>Mobile Report Layout</vt:lpstr>
      <vt:lpstr>Drill Down and Up</vt:lpstr>
      <vt:lpstr>Drill to Records</vt:lpstr>
      <vt:lpstr>Sorting</vt:lpstr>
      <vt:lpstr>Other Reporting Features</vt:lpstr>
      <vt:lpstr>Power BI Service: Get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Service: Pinning and Navigation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Service: Sharing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Service: Mobile Reports</vt:lpstr>
      <vt:lpstr>PowerPoint Presentation</vt:lpstr>
      <vt:lpstr>PowerPoint Presentation</vt:lpstr>
      <vt:lpstr>Power BI Service: Keeping Data Current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55</cp:revision>
  <dcterms:modified xsi:type="dcterms:W3CDTF">2020-11-25T01:28:40Z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1cd454bacc149bfbcfd764edd279de7">
    <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108;#sales presentations|355751b2-6406-4ba2-8a81-0ca1b45d0070</vt:lpwstr>
  </property>
  <property fmtid="{D5CDD505-2E9C-101B-9397-08002B2CF9AE}" pid="11" name="bc28b5f076654a3b96073bbbebfeb8c9">
    <vt:lpwstr/>
  </property>
  <property fmtid="{D5CDD505-2E9C-101B-9397-08002B2CF9AE}" pid="12" name="ga0c0bf70a6644469c61b3efa7025301">
    <vt:lpwstr/>
  </property>
  <property fmtid="{D5CDD505-2E9C-101B-9397-08002B2CF9AE}" pid="13" name="Industries">
    <vt:lpwstr/>
  </property>
  <property fmtid="{D5CDD505-2E9C-101B-9397-08002B2CF9AE}" pid="14" name="j4d667fb28274e85b2214f6e751c8d1f">
    <vt:lpwstr/>
  </property>
  <property fmtid="{D5CDD505-2E9C-101B-9397-08002B2CF9AE}" pid="15" name="MSProducts">
    <vt:lpwstr/>
  </property>
  <property fmtid="{D5CDD505-2E9C-101B-9397-08002B2CF9AE}" pid="16" name="Competitors">
    <vt:lpwstr/>
  </property>
  <property fmtid="{D5CDD505-2E9C-101B-9397-08002B2CF9AE}" pid="17" name="SMSGDomain">
    <vt:lpwstr>82;#SQL Server Domain|0c0f1824-39dc-4b26-8c74-eff4364b812b;#22;#Server and Tools Business|6783548d-8609-4f97-be4a-4ca2616905a6</vt:lpwstr>
  </property>
  <property fmtid="{D5CDD505-2E9C-101B-9397-08002B2CF9AE}" pid="18" name="ExperienceContentType">
    <vt:lpwstr/>
  </property>
  <property fmtid="{D5CDD505-2E9C-101B-9397-08002B2CF9AE}" pid="19" name="BusinessArchitecture">
    <vt:lpwstr>231;#business intelligence|e1f9659f-bde9-4479-81f9-2bc6e8ec0057;#166;#Power BI solution|a774047b-2f39-4ee6-a302-4d53f94b9400</vt:lpwstr>
  </property>
  <property fmtid="{D5CDD505-2E9C-101B-9397-08002B2CF9AE}" pid="20" name="j031aa32f4154c8c9a646efae715ebde">
    <vt:lpwstr/>
  </property>
  <property fmtid="{D5CDD505-2E9C-101B-9397-08002B2CF9AE}" pid="21" name="Products">
    <vt:lpwstr>73;#Microsoft SQL Server|261ba873-f3ab-420e-96d6-e3004596a551;#598;#Microsoft SQL Server Business Intelligence|9ffb7045-1f1b-41c0-987f-ffdc7c6f53c0</vt:lpwstr>
  </property>
  <property fmtid="{D5CDD505-2E9C-101B-9397-08002B2CF9AE}" pid="22" name="WorkflowChangePath">
    <vt:lpwstr>4c942473-d120-4286-a51a-b65ad3d92ffb,4;4c942473-d120-4286-a51a-b65ad3d92ffb,15;</vt:lpwstr>
  </property>
  <property fmtid="{D5CDD505-2E9C-101B-9397-08002B2CF9AE}" pid="23" name="ContentExtensions">
    <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Topics">
    <vt:lpwstr/>
  </property>
  <property fmtid="{D5CDD505-2E9C-101B-9397-08002B2CF9AE}" pid="27" name="Groups">
    <vt:lpwstr>399;#SQL Server Marketing|bb7921b3-c1d8-4da4-b894-8b6075d9546d;#42;#Cloud and Enterprise Marketing Group|4f75e184-e5aa-4234-a07f-b032d60df254</vt:lpwstr>
  </property>
  <property fmtid="{D5CDD505-2E9C-101B-9397-08002B2CF9AE}" pid="28" name="_docset_NoMedatataSyncRequired">
    <vt:lpwstr>False</vt:lpwstr>
  </property>
  <property fmtid="{D5CDD505-2E9C-101B-9397-08002B2CF9AE}" pid="29" name="MSLanguage">
    <vt:lpwstr/>
  </property>
  <property fmtid="{D5CDD505-2E9C-101B-9397-08002B2CF9AE}" pid="30" name="e8080b0481964c759b2c36ae49591b31">
    <vt:lpwstr/>
  </property>
  <property fmtid="{D5CDD505-2E9C-101B-9397-08002B2CF9AE}" pid="31" name="Languages">
    <vt:lpwstr/>
  </property>
  <property fmtid="{D5CDD505-2E9C-101B-9397-08002B2CF9AE}" pid="32" name="messageframeworktype">
    <vt:lpwstr/>
  </property>
  <property fmtid="{D5CDD505-2E9C-101B-9397-08002B2CF9AE}" pid="33" name="cb7870d3641f4a52807a63577a9c1b08">
    <vt:lpwstr/>
  </property>
  <property fmtid="{D5CDD505-2E9C-101B-9397-08002B2CF9AE}" pid="34" name="TechnicalLevel">
    <vt:lpwstr/>
  </property>
  <property fmtid="{D5CDD505-2E9C-101B-9397-08002B2CF9AE}" pid="35" name="Audiences">
    <vt:lpwstr/>
  </property>
  <property fmtid="{D5CDD505-2E9C-101B-9397-08002B2CF9AE}" pid="36" name="LearningOrganization">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SharedWithUsers">
    <vt:lpwstr>63906;#Hui Jeng Lee (Alfa Connections Pte Ltd)</vt:lpwstr>
  </property>
  <property fmtid="{D5CDD505-2E9C-101B-9397-08002B2CF9AE}" pid="41" name="LearningDeliveryMethod">
    <vt:lpwstr/>
  </property>
  <property fmtid="{D5CDD505-2E9C-101B-9397-08002B2CF9AE}" pid="42" name="SalesGeography">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af37f9f5-2cea-4855-bf23-afabc7a3b631</vt:lpwstr>
  </property>
  <property fmtid="{D5CDD505-2E9C-101B-9397-08002B2CF9AE}" pid="48" name="MSPhysicalGeography">
    <vt:lpwstr/>
  </property>
  <property fmtid="{D5CDD505-2E9C-101B-9397-08002B2CF9AE}" pid="49" name="EnterpriseDomainTags">
    <vt:lpwstr/>
  </property>
  <property fmtid="{D5CDD505-2E9C-101B-9397-08002B2CF9AE}" pid="50" name="l311460e3fdf46688abc31ddb7bdc05a">
    <vt:lpwstr/>
  </property>
  <property fmtid="{D5CDD505-2E9C-101B-9397-08002B2CF9AE}" pid="51" name="j3562c58ee414e028925bc902cfc01a1">
    <vt:lpwstr/>
  </property>
  <property fmtid="{D5CDD505-2E9C-101B-9397-08002B2CF9AE}" pid="52" name="ActivitiesAndPrograms">
    <vt:lpwstr/>
  </property>
  <property fmtid="{D5CDD505-2E9C-101B-9397-08002B2CF9AE}" pid="53" name="Segments">
    <vt:lpwstr/>
  </property>
  <property fmtid="{D5CDD505-2E9C-101B-9397-08002B2CF9AE}" pid="54" name="Partners">
    <vt:lpwstr/>
  </property>
  <property fmtid="{D5CDD505-2E9C-101B-9397-08002B2CF9AE}" pid="55" name="la4444b61d19467597d63190b69ac227">
    <vt:lpwstr/>
  </property>
  <property fmtid="{D5CDD505-2E9C-101B-9397-08002B2CF9AE}" pid="56" name="MSIP_Label_f42aa342-8706-4288-bd11-ebb85995028c_Enabled">
    <vt:lpwstr>True</vt:lpwstr>
  </property>
  <property fmtid="{D5CDD505-2E9C-101B-9397-08002B2CF9AE}" pid="57" name="MSIP_Label_f42aa342-8706-4288-bd11-ebb85995028c_SiteId">
    <vt:lpwstr>72f988bf-86f1-41af-91ab-2d7cd011db47</vt:lpwstr>
  </property>
  <property fmtid="{D5CDD505-2E9C-101B-9397-08002B2CF9AE}" pid="58" name="MSIP_Label_f42aa342-8706-4288-bd11-ebb85995028c_Owner">
    <vt:lpwstr>jaaamodt@microsoft.com</vt:lpwstr>
  </property>
  <property fmtid="{D5CDD505-2E9C-101B-9397-08002B2CF9AE}" pid="59" name="MSIP_Label_f42aa342-8706-4288-bd11-ebb85995028c_SetDate">
    <vt:lpwstr>2018-02-09T07:26:04.7751301Z</vt:lpwstr>
  </property>
  <property fmtid="{D5CDD505-2E9C-101B-9397-08002B2CF9AE}" pid="60" name="MSIP_Label_f42aa342-8706-4288-bd11-ebb85995028c_Name">
    <vt:lpwstr>General</vt:lpwstr>
  </property>
  <property fmtid="{D5CDD505-2E9C-101B-9397-08002B2CF9AE}" pid="61" name="MSIP_Label_f42aa342-8706-4288-bd11-ebb85995028c_Application">
    <vt:lpwstr>Microsoft Azure Information Protection</vt:lpwstr>
  </property>
  <property fmtid="{D5CDD505-2E9C-101B-9397-08002B2CF9AE}" pid="62" name="MSIP_Label_f42aa342-8706-4288-bd11-ebb85995028c_Extended_MSFT_Method">
    <vt:lpwstr>Automatic</vt:lpwstr>
  </property>
  <property fmtid="{D5CDD505-2E9C-101B-9397-08002B2CF9AE}" pid="63" name="Sensitivity">
    <vt:lpwstr>General</vt:lpwstr>
  </property>
</Properties>
</file>